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27"/>
  </p:notesMasterIdLst>
  <p:sldIdLst>
    <p:sldId id="257" r:id="rId2"/>
    <p:sldId id="279" r:id="rId3"/>
    <p:sldId id="271" r:id="rId4"/>
    <p:sldId id="259" r:id="rId5"/>
    <p:sldId id="260" r:id="rId6"/>
    <p:sldId id="280" r:id="rId7"/>
    <p:sldId id="272" r:id="rId8"/>
    <p:sldId id="262" r:id="rId9"/>
    <p:sldId id="263" r:id="rId10"/>
    <p:sldId id="264" r:id="rId11"/>
    <p:sldId id="265" r:id="rId12"/>
    <p:sldId id="266" r:id="rId13"/>
    <p:sldId id="281" r:id="rId14"/>
    <p:sldId id="267" r:id="rId15"/>
    <p:sldId id="268" r:id="rId16"/>
    <p:sldId id="269" r:id="rId17"/>
    <p:sldId id="273" r:id="rId18"/>
    <p:sldId id="274" r:id="rId19"/>
    <p:sldId id="275" r:id="rId20"/>
    <p:sldId id="276" r:id="rId21"/>
    <p:sldId id="277" r:id="rId22"/>
    <p:sldId id="282" r:id="rId23"/>
    <p:sldId id="283" r:id="rId24"/>
    <p:sldId id="285" r:id="rId25"/>
    <p:sldId id="284" r:id="rId2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82915" autoAdjust="0"/>
  </p:normalViewPr>
  <p:slideViewPr>
    <p:cSldViewPr snapToGrid="0">
      <p:cViewPr varScale="1">
        <p:scale>
          <a:sx n="68" d="100"/>
          <a:sy n="68" d="100"/>
        </p:scale>
        <p:origin x="1162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154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6CD729-47ED-41A3-9C2B-4C848AE7F1C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FE3305-42E5-4C0B-956C-4BF39350C6B6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 err="1"/>
            <a:t>Introduction</a:t>
          </a:r>
          <a:endParaRPr lang="en-US"/>
        </a:p>
      </dgm:t>
    </dgm:pt>
    <dgm:pt modelId="{721FDBA9-BD48-4403-8723-3660D22CC33D}" type="parTrans" cxnId="{EA683342-6813-494C-8CCD-3C1252A59D79}">
      <dgm:prSet/>
      <dgm:spPr/>
      <dgm:t>
        <a:bodyPr/>
        <a:lstStyle/>
        <a:p>
          <a:endParaRPr lang="en-US"/>
        </a:p>
      </dgm:t>
    </dgm:pt>
    <dgm:pt modelId="{9EB53503-EB58-42AB-ADA5-CFAA957A1744}" type="sibTrans" cxnId="{EA683342-6813-494C-8CCD-3C1252A59D79}">
      <dgm:prSet/>
      <dgm:spPr/>
      <dgm:t>
        <a:bodyPr/>
        <a:lstStyle/>
        <a:p>
          <a:endParaRPr lang="en-US"/>
        </a:p>
      </dgm:t>
    </dgm:pt>
    <dgm:pt modelId="{83A537EE-F6D6-4D19-9F80-377EEAB876A2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 err="1"/>
            <a:t>State</a:t>
          </a:r>
          <a:r>
            <a:rPr lang="es-ES" dirty="0"/>
            <a:t> </a:t>
          </a:r>
          <a:r>
            <a:rPr lang="es-ES" dirty="0" err="1"/>
            <a:t>of</a:t>
          </a:r>
          <a:r>
            <a:rPr lang="es-ES" dirty="0"/>
            <a:t> </a:t>
          </a:r>
          <a:r>
            <a:rPr lang="es-ES" dirty="0" err="1"/>
            <a:t>the</a:t>
          </a:r>
          <a:r>
            <a:rPr lang="es-ES" dirty="0"/>
            <a:t> art</a:t>
          </a:r>
          <a:endParaRPr lang="en-US" dirty="0"/>
        </a:p>
      </dgm:t>
    </dgm:pt>
    <dgm:pt modelId="{F39BE3A0-4629-4AF7-80B1-C7BADF9DA590}" type="parTrans" cxnId="{6F5135AD-854E-48C3-8A04-6FB5A9EF2D48}">
      <dgm:prSet/>
      <dgm:spPr/>
      <dgm:t>
        <a:bodyPr/>
        <a:lstStyle/>
        <a:p>
          <a:endParaRPr lang="en-US"/>
        </a:p>
      </dgm:t>
    </dgm:pt>
    <dgm:pt modelId="{A7E77912-2F3C-475B-8997-E7F282404AA7}" type="sibTrans" cxnId="{6F5135AD-854E-48C3-8A04-6FB5A9EF2D48}">
      <dgm:prSet/>
      <dgm:spPr/>
      <dgm:t>
        <a:bodyPr/>
        <a:lstStyle/>
        <a:p>
          <a:endParaRPr lang="en-US"/>
        </a:p>
      </dgm:t>
    </dgm:pt>
    <dgm:pt modelId="{6F82D186-54C9-4F97-89FA-71AC65143461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Development</a:t>
          </a:r>
          <a:endParaRPr lang="en-US"/>
        </a:p>
      </dgm:t>
    </dgm:pt>
    <dgm:pt modelId="{3E46694B-9BD9-48DE-92B3-BB220C23311A}" type="parTrans" cxnId="{507C577B-4A0C-40CB-8B4A-2576C6A99E39}">
      <dgm:prSet/>
      <dgm:spPr/>
      <dgm:t>
        <a:bodyPr/>
        <a:lstStyle/>
        <a:p>
          <a:endParaRPr lang="en-US"/>
        </a:p>
      </dgm:t>
    </dgm:pt>
    <dgm:pt modelId="{F23D3E8B-5B24-4D43-B69B-8E9C3EF57A64}" type="sibTrans" cxnId="{507C577B-4A0C-40CB-8B4A-2576C6A99E39}">
      <dgm:prSet/>
      <dgm:spPr/>
      <dgm:t>
        <a:bodyPr/>
        <a:lstStyle/>
        <a:p>
          <a:endParaRPr lang="en-US"/>
        </a:p>
      </dgm:t>
    </dgm:pt>
    <dgm:pt modelId="{C544B094-ED48-49B3-AB83-8252D6AD30C9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Problems and solutions</a:t>
          </a:r>
          <a:endParaRPr lang="en-US"/>
        </a:p>
      </dgm:t>
    </dgm:pt>
    <dgm:pt modelId="{D3218FC3-D4FA-49BB-B1F3-37C3C14F372F}" type="parTrans" cxnId="{AB61ADCE-C7D2-4523-8540-0EEC66E7E076}">
      <dgm:prSet/>
      <dgm:spPr/>
      <dgm:t>
        <a:bodyPr/>
        <a:lstStyle/>
        <a:p>
          <a:endParaRPr lang="en-US"/>
        </a:p>
      </dgm:t>
    </dgm:pt>
    <dgm:pt modelId="{A6C05C9C-5CC7-4DB1-8BFF-56088D797E59}" type="sibTrans" cxnId="{AB61ADCE-C7D2-4523-8540-0EEC66E7E076}">
      <dgm:prSet/>
      <dgm:spPr/>
      <dgm:t>
        <a:bodyPr/>
        <a:lstStyle/>
        <a:p>
          <a:endParaRPr lang="en-US"/>
        </a:p>
      </dgm:t>
    </dgm:pt>
    <dgm:pt modelId="{FF97885E-0A17-484E-9A4F-34714245F235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 err="1"/>
            <a:t>Work</a:t>
          </a:r>
          <a:r>
            <a:rPr lang="es-ES" dirty="0"/>
            <a:t> done </a:t>
          </a:r>
          <a:r>
            <a:rPr lang="es-ES" dirty="0" err="1"/>
            <a:t>until</a:t>
          </a:r>
          <a:r>
            <a:rPr lang="es-ES" dirty="0"/>
            <a:t> </a:t>
          </a:r>
          <a:r>
            <a:rPr lang="es-ES" dirty="0" err="1"/>
            <a:t>now</a:t>
          </a:r>
          <a:endParaRPr lang="en-US" dirty="0"/>
        </a:p>
      </dgm:t>
    </dgm:pt>
    <dgm:pt modelId="{6786B1CE-A28A-45C6-A71C-47716733E193}" type="parTrans" cxnId="{03A8C56B-C886-4A58-AD41-F967C2A2825F}">
      <dgm:prSet/>
      <dgm:spPr/>
      <dgm:t>
        <a:bodyPr/>
        <a:lstStyle/>
        <a:p>
          <a:endParaRPr lang="en-US"/>
        </a:p>
      </dgm:t>
    </dgm:pt>
    <dgm:pt modelId="{B6D1C0B5-5424-4F52-B029-64F3B029577E}" type="sibTrans" cxnId="{03A8C56B-C886-4A58-AD41-F967C2A2825F}">
      <dgm:prSet/>
      <dgm:spPr/>
      <dgm:t>
        <a:bodyPr/>
        <a:lstStyle/>
        <a:p>
          <a:endParaRPr lang="en-US"/>
        </a:p>
      </dgm:t>
    </dgm:pt>
    <dgm:pt modelId="{4D57B468-BB31-4E5C-8EA8-A3D03FE14162}" type="pres">
      <dgm:prSet presAssocID="{DE6CD729-47ED-41A3-9C2B-4C848AE7F1C7}" presName="root" presStyleCnt="0">
        <dgm:presLayoutVars>
          <dgm:dir/>
          <dgm:resizeHandles val="exact"/>
        </dgm:presLayoutVars>
      </dgm:prSet>
      <dgm:spPr/>
    </dgm:pt>
    <dgm:pt modelId="{DBB5F82C-4407-4C47-81F0-E2DDF5F7A512}" type="pres">
      <dgm:prSet presAssocID="{B1FE3305-42E5-4C0B-956C-4BF39350C6B6}" presName="compNode" presStyleCnt="0"/>
      <dgm:spPr/>
    </dgm:pt>
    <dgm:pt modelId="{7E1A2B5E-51B6-46B5-BAF6-C79E4FCF7E10}" type="pres">
      <dgm:prSet presAssocID="{B1FE3305-42E5-4C0B-956C-4BF39350C6B6}" presName="bgRect" presStyleLbl="bgShp" presStyleIdx="0" presStyleCnt="5"/>
      <dgm:spPr>
        <a:noFill/>
      </dgm:spPr>
    </dgm:pt>
    <dgm:pt modelId="{CE7CCAF2-4EDA-4859-A580-8BB71057DCC0}" type="pres">
      <dgm:prSet presAssocID="{B1FE3305-42E5-4C0B-956C-4BF39350C6B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roducir con relleno sólido"/>
        </a:ext>
      </dgm:extLst>
    </dgm:pt>
    <dgm:pt modelId="{619E3893-8AD1-4983-9873-A2ACA7CC3FAE}" type="pres">
      <dgm:prSet presAssocID="{B1FE3305-42E5-4C0B-956C-4BF39350C6B6}" presName="spaceRect" presStyleCnt="0"/>
      <dgm:spPr/>
    </dgm:pt>
    <dgm:pt modelId="{4F23B800-9677-47CC-8450-229C17036B50}" type="pres">
      <dgm:prSet presAssocID="{B1FE3305-42E5-4C0B-956C-4BF39350C6B6}" presName="parTx" presStyleLbl="revTx" presStyleIdx="0" presStyleCnt="5">
        <dgm:presLayoutVars>
          <dgm:chMax val="0"/>
          <dgm:chPref val="0"/>
        </dgm:presLayoutVars>
      </dgm:prSet>
      <dgm:spPr/>
    </dgm:pt>
    <dgm:pt modelId="{2503EB42-D206-4127-8DE7-66E8639D345D}" type="pres">
      <dgm:prSet presAssocID="{9EB53503-EB58-42AB-ADA5-CFAA957A1744}" presName="sibTrans" presStyleCnt="0"/>
      <dgm:spPr/>
    </dgm:pt>
    <dgm:pt modelId="{D6328565-D660-4563-9D2F-2330CD691D4C}" type="pres">
      <dgm:prSet presAssocID="{83A537EE-F6D6-4D19-9F80-377EEAB876A2}" presName="compNode" presStyleCnt="0"/>
      <dgm:spPr/>
    </dgm:pt>
    <dgm:pt modelId="{8A766110-D86A-4428-B9DA-1CD203083836}" type="pres">
      <dgm:prSet presAssocID="{83A537EE-F6D6-4D19-9F80-377EEAB876A2}" presName="bgRect" presStyleLbl="bgShp" presStyleIdx="1" presStyleCnt="5"/>
      <dgm:spPr>
        <a:noFill/>
      </dgm:spPr>
    </dgm:pt>
    <dgm:pt modelId="{0B17CAD0-65C8-4D4F-85C7-28E6194EE0A4}" type="pres">
      <dgm:prSet presAssocID="{83A537EE-F6D6-4D19-9F80-377EEAB876A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upa con relleno sólido"/>
        </a:ext>
      </dgm:extLst>
    </dgm:pt>
    <dgm:pt modelId="{F90DB36F-5099-4A26-98F0-5964B46EAAC3}" type="pres">
      <dgm:prSet presAssocID="{83A537EE-F6D6-4D19-9F80-377EEAB876A2}" presName="spaceRect" presStyleCnt="0"/>
      <dgm:spPr/>
    </dgm:pt>
    <dgm:pt modelId="{0C6DBC73-C9A0-493B-8DFF-FA96C60E0D2C}" type="pres">
      <dgm:prSet presAssocID="{83A537EE-F6D6-4D19-9F80-377EEAB876A2}" presName="parTx" presStyleLbl="revTx" presStyleIdx="1" presStyleCnt="5">
        <dgm:presLayoutVars>
          <dgm:chMax val="0"/>
          <dgm:chPref val="0"/>
        </dgm:presLayoutVars>
      </dgm:prSet>
      <dgm:spPr/>
    </dgm:pt>
    <dgm:pt modelId="{05A2D0DE-B24D-47F5-A9AA-A51BC60FAA7F}" type="pres">
      <dgm:prSet presAssocID="{A7E77912-2F3C-475B-8997-E7F282404AA7}" presName="sibTrans" presStyleCnt="0"/>
      <dgm:spPr/>
    </dgm:pt>
    <dgm:pt modelId="{2906C888-2569-4973-888C-2C36B7E35482}" type="pres">
      <dgm:prSet presAssocID="{6F82D186-54C9-4F97-89FA-71AC65143461}" presName="compNode" presStyleCnt="0"/>
      <dgm:spPr/>
    </dgm:pt>
    <dgm:pt modelId="{9F99EF31-222D-4B9F-8016-DFA2E85846B9}" type="pres">
      <dgm:prSet presAssocID="{6F82D186-54C9-4F97-89FA-71AC65143461}" presName="bgRect" presStyleLbl="bgShp" presStyleIdx="2" presStyleCnt="5"/>
      <dgm:spPr>
        <a:noFill/>
      </dgm:spPr>
    </dgm:pt>
    <dgm:pt modelId="{A88E7C45-F563-4B59-A14A-2B272266EC6A}" type="pres">
      <dgm:prSet presAssocID="{6F82D186-54C9-4F97-89FA-71AC6514346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rtapapeles con relleno sólido"/>
        </a:ext>
      </dgm:extLst>
    </dgm:pt>
    <dgm:pt modelId="{CBADD11A-99BF-42EE-82F5-BC0540AA5B38}" type="pres">
      <dgm:prSet presAssocID="{6F82D186-54C9-4F97-89FA-71AC65143461}" presName="spaceRect" presStyleCnt="0"/>
      <dgm:spPr/>
    </dgm:pt>
    <dgm:pt modelId="{C414F986-55B8-4C71-9313-6E7F60604546}" type="pres">
      <dgm:prSet presAssocID="{6F82D186-54C9-4F97-89FA-71AC65143461}" presName="parTx" presStyleLbl="revTx" presStyleIdx="2" presStyleCnt="5">
        <dgm:presLayoutVars>
          <dgm:chMax val="0"/>
          <dgm:chPref val="0"/>
        </dgm:presLayoutVars>
      </dgm:prSet>
      <dgm:spPr/>
    </dgm:pt>
    <dgm:pt modelId="{CD5F6782-AFFC-4BFB-A92C-A0DA62352726}" type="pres">
      <dgm:prSet presAssocID="{F23D3E8B-5B24-4D43-B69B-8E9C3EF57A64}" presName="sibTrans" presStyleCnt="0"/>
      <dgm:spPr/>
    </dgm:pt>
    <dgm:pt modelId="{C6AE9485-E5D8-40B8-B4E4-4689F212ADC5}" type="pres">
      <dgm:prSet presAssocID="{C544B094-ED48-49B3-AB83-8252D6AD30C9}" presName="compNode" presStyleCnt="0"/>
      <dgm:spPr/>
    </dgm:pt>
    <dgm:pt modelId="{3C3885AA-AE19-4863-85E4-D58F68BBA686}" type="pres">
      <dgm:prSet presAssocID="{C544B094-ED48-49B3-AB83-8252D6AD30C9}" presName="bgRect" presStyleLbl="bgShp" presStyleIdx="3" presStyleCnt="5"/>
      <dgm:spPr>
        <a:noFill/>
      </dgm:spPr>
    </dgm:pt>
    <dgm:pt modelId="{B5293C52-1A9F-4634-91E5-493F0603F05C}" type="pres">
      <dgm:prSet presAssocID="{C544B094-ED48-49B3-AB83-8252D6AD30C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ena idea con relleno sólido"/>
        </a:ext>
      </dgm:extLst>
    </dgm:pt>
    <dgm:pt modelId="{ACE0827C-CC11-4BBE-87B7-AFEEFD359041}" type="pres">
      <dgm:prSet presAssocID="{C544B094-ED48-49B3-AB83-8252D6AD30C9}" presName="spaceRect" presStyleCnt="0"/>
      <dgm:spPr/>
    </dgm:pt>
    <dgm:pt modelId="{0CE41EFD-5CEA-4729-AB1F-3F8D071C9CE6}" type="pres">
      <dgm:prSet presAssocID="{C544B094-ED48-49B3-AB83-8252D6AD30C9}" presName="parTx" presStyleLbl="revTx" presStyleIdx="3" presStyleCnt="5">
        <dgm:presLayoutVars>
          <dgm:chMax val="0"/>
          <dgm:chPref val="0"/>
        </dgm:presLayoutVars>
      </dgm:prSet>
      <dgm:spPr/>
    </dgm:pt>
    <dgm:pt modelId="{A3D91CF2-D14F-4866-B8EA-7CCDDB1584F9}" type="pres">
      <dgm:prSet presAssocID="{A6C05C9C-5CC7-4DB1-8BFF-56088D797E59}" presName="sibTrans" presStyleCnt="0"/>
      <dgm:spPr/>
    </dgm:pt>
    <dgm:pt modelId="{335F66F8-5CE1-4BA0-A2BA-C54F964C2C5B}" type="pres">
      <dgm:prSet presAssocID="{FF97885E-0A17-484E-9A4F-34714245F235}" presName="compNode" presStyleCnt="0"/>
      <dgm:spPr/>
    </dgm:pt>
    <dgm:pt modelId="{B49BB693-8A91-40FF-A3AA-FAE5EC007249}" type="pres">
      <dgm:prSet presAssocID="{FF97885E-0A17-484E-9A4F-34714245F235}" presName="bgRect" presStyleLbl="bgShp" presStyleIdx="4" presStyleCnt="5"/>
      <dgm:spPr>
        <a:noFill/>
      </dgm:spPr>
    </dgm:pt>
    <dgm:pt modelId="{5607B79F-5D6E-4766-9F03-0B09DA9793CF}" type="pres">
      <dgm:prSet presAssocID="{FF97885E-0A17-484E-9A4F-34714245F23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silla marcada con relleno sólido"/>
        </a:ext>
      </dgm:extLst>
    </dgm:pt>
    <dgm:pt modelId="{7D13D411-3786-4350-A53E-80EDBB56252E}" type="pres">
      <dgm:prSet presAssocID="{FF97885E-0A17-484E-9A4F-34714245F235}" presName="spaceRect" presStyleCnt="0"/>
      <dgm:spPr/>
    </dgm:pt>
    <dgm:pt modelId="{65D50E5E-2073-4166-9174-F9F87AE9BE1D}" type="pres">
      <dgm:prSet presAssocID="{FF97885E-0A17-484E-9A4F-34714245F235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EA683342-6813-494C-8CCD-3C1252A59D79}" srcId="{DE6CD729-47ED-41A3-9C2B-4C848AE7F1C7}" destId="{B1FE3305-42E5-4C0B-956C-4BF39350C6B6}" srcOrd="0" destOrd="0" parTransId="{721FDBA9-BD48-4403-8723-3660D22CC33D}" sibTransId="{9EB53503-EB58-42AB-ADA5-CFAA957A1744}"/>
    <dgm:cxn modelId="{03A8C56B-C886-4A58-AD41-F967C2A2825F}" srcId="{DE6CD729-47ED-41A3-9C2B-4C848AE7F1C7}" destId="{FF97885E-0A17-484E-9A4F-34714245F235}" srcOrd="4" destOrd="0" parTransId="{6786B1CE-A28A-45C6-A71C-47716733E193}" sibTransId="{B6D1C0B5-5424-4F52-B029-64F3B029577E}"/>
    <dgm:cxn modelId="{E7A1B54C-5D35-42BE-B4B1-F555F5EC3367}" type="presOf" srcId="{DE6CD729-47ED-41A3-9C2B-4C848AE7F1C7}" destId="{4D57B468-BB31-4E5C-8EA8-A3D03FE14162}" srcOrd="0" destOrd="0" presId="urn:microsoft.com/office/officeart/2018/2/layout/IconVerticalSolidList"/>
    <dgm:cxn modelId="{79E72F4F-8EEB-42EC-8528-0AD31B1CDE14}" type="presOf" srcId="{FF97885E-0A17-484E-9A4F-34714245F235}" destId="{65D50E5E-2073-4166-9174-F9F87AE9BE1D}" srcOrd="0" destOrd="0" presId="urn:microsoft.com/office/officeart/2018/2/layout/IconVerticalSolidList"/>
    <dgm:cxn modelId="{507C577B-4A0C-40CB-8B4A-2576C6A99E39}" srcId="{DE6CD729-47ED-41A3-9C2B-4C848AE7F1C7}" destId="{6F82D186-54C9-4F97-89FA-71AC65143461}" srcOrd="2" destOrd="0" parTransId="{3E46694B-9BD9-48DE-92B3-BB220C23311A}" sibTransId="{F23D3E8B-5B24-4D43-B69B-8E9C3EF57A64}"/>
    <dgm:cxn modelId="{85F9868C-ECAD-4696-A652-1A16A5E5EE41}" type="presOf" srcId="{C544B094-ED48-49B3-AB83-8252D6AD30C9}" destId="{0CE41EFD-5CEA-4729-AB1F-3F8D071C9CE6}" srcOrd="0" destOrd="0" presId="urn:microsoft.com/office/officeart/2018/2/layout/IconVerticalSolidList"/>
    <dgm:cxn modelId="{36CC2692-382C-45FD-AF19-2C889497AFAF}" type="presOf" srcId="{6F82D186-54C9-4F97-89FA-71AC65143461}" destId="{C414F986-55B8-4C71-9313-6E7F60604546}" srcOrd="0" destOrd="0" presId="urn:microsoft.com/office/officeart/2018/2/layout/IconVerticalSolidList"/>
    <dgm:cxn modelId="{F5316E92-9C78-4623-88AC-42B184C8A05D}" type="presOf" srcId="{B1FE3305-42E5-4C0B-956C-4BF39350C6B6}" destId="{4F23B800-9677-47CC-8450-229C17036B50}" srcOrd="0" destOrd="0" presId="urn:microsoft.com/office/officeart/2018/2/layout/IconVerticalSolidList"/>
    <dgm:cxn modelId="{6F5135AD-854E-48C3-8A04-6FB5A9EF2D48}" srcId="{DE6CD729-47ED-41A3-9C2B-4C848AE7F1C7}" destId="{83A537EE-F6D6-4D19-9F80-377EEAB876A2}" srcOrd="1" destOrd="0" parTransId="{F39BE3A0-4629-4AF7-80B1-C7BADF9DA590}" sibTransId="{A7E77912-2F3C-475B-8997-E7F282404AA7}"/>
    <dgm:cxn modelId="{AB61ADCE-C7D2-4523-8540-0EEC66E7E076}" srcId="{DE6CD729-47ED-41A3-9C2B-4C848AE7F1C7}" destId="{C544B094-ED48-49B3-AB83-8252D6AD30C9}" srcOrd="3" destOrd="0" parTransId="{D3218FC3-D4FA-49BB-B1F3-37C3C14F372F}" sibTransId="{A6C05C9C-5CC7-4DB1-8BFF-56088D797E59}"/>
    <dgm:cxn modelId="{7A4F39CF-A834-4429-A738-612F8389CF59}" type="presOf" srcId="{83A537EE-F6D6-4D19-9F80-377EEAB876A2}" destId="{0C6DBC73-C9A0-493B-8DFF-FA96C60E0D2C}" srcOrd="0" destOrd="0" presId="urn:microsoft.com/office/officeart/2018/2/layout/IconVerticalSolidList"/>
    <dgm:cxn modelId="{0EDDA307-56C1-4302-8FD7-EB88A91780F5}" type="presParOf" srcId="{4D57B468-BB31-4E5C-8EA8-A3D03FE14162}" destId="{DBB5F82C-4407-4C47-81F0-E2DDF5F7A512}" srcOrd="0" destOrd="0" presId="urn:microsoft.com/office/officeart/2018/2/layout/IconVerticalSolidList"/>
    <dgm:cxn modelId="{8474C5AC-0CAE-4A00-B83E-FE78D36DC17E}" type="presParOf" srcId="{DBB5F82C-4407-4C47-81F0-E2DDF5F7A512}" destId="{7E1A2B5E-51B6-46B5-BAF6-C79E4FCF7E10}" srcOrd="0" destOrd="0" presId="urn:microsoft.com/office/officeart/2018/2/layout/IconVerticalSolidList"/>
    <dgm:cxn modelId="{F781B4E5-C6E9-4E62-B9E0-EC91A5222244}" type="presParOf" srcId="{DBB5F82C-4407-4C47-81F0-E2DDF5F7A512}" destId="{CE7CCAF2-4EDA-4859-A580-8BB71057DCC0}" srcOrd="1" destOrd="0" presId="urn:microsoft.com/office/officeart/2018/2/layout/IconVerticalSolidList"/>
    <dgm:cxn modelId="{347D1BAB-F65B-4E50-ADCC-DFA3019EEEE9}" type="presParOf" srcId="{DBB5F82C-4407-4C47-81F0-E2DDF5F7A512}" destId="{619E3893-8AD1-4983-9873-A2ACA7CC3FAE}" srcOrd="2" destOrd="0" presId="urn:microsoft.com/office/officeart/2018/2/layout/IconVerticalSolidList"/>
    <dgm:cxn modelId="{40FD7128-9059-42B9-A3FA-A3238DC8C208}" type="presParOf" srcId="{DBB5F82C-4407-4C47-81F0-E2DDF5F7A512}" destId="{4F23B800-9677-47CC-8450-229C17036B50}" srcOrd="3" destOrd="0" presId="urn:microsoft.com/office/officeart/2018/2/layout/IconVerticalSolidList"/>
    <dgm:cxn modelId="{66AAA511-CF8B-431E-BD63-595E3B15FA64}" type="presParOf" srcId="{4D57B468-BB31-4E5C-8EA8-A3D03FE14162}" destId="{2503EB42-D206-4127-8DE7-66E8639D345D}" srcOrd="1" destOrd="0" presId="urn:microsoft.com/office/officeart/2018/2/layout/IconVerticalSolidList"/>
    <dgm:cxn modelId="{A706A374-7D96-4330-A1D9-3BA2F9CB8A82}" type="presParOf" srcId="{4D57B468-BB31-4E5C-8EA8-A3D03FE14162}" destId="{D6328565-D660-4563-9D2F-2330CD691D4C}" srcOrd="2" destOrd="0" presId="urn:microsoft.com/office/officeart/2018/2/layout/IconVerticalSolidList"/>
    <dgm:cxn modelId="{50D4126A-CAFA-42A8-808D-AD3ADA5E0E98}" type="presParOf" srcId="{D6328565-D660-4563-9D2F-2330CD691D4C}" destId="{8A766110-D86A-4428-B9DA-1CD203083836}" srcOrd="0" destOrd="0" presId="urn:microsoft.com/office/officeart/2018/2/layout/IconVerticalSolidList"/>
    <dgm:cxn modelId="{FB393323-003E-4ABA-B1CE-980BBE61BB3E}" type="presParOf" srcId="{D6328565-D660-4563-9D2F-2330CD691D4C}" destId="{0B17CAD0-65C8-4D4F-85C7-28E6194EE0A4}" srcOrd="1" destOrd="0" presId="urn:microsoft.com/office/officeart/2018/2/layout/IconVerticalSolidList"/>
    <dgm:cxn modelId="{86F444EB-6DF4-4AFB-80CA-EE6E42C90284}" type="presParOf" srcId="{D6328565-D660-4563-9D2F-2330CD691D4C}" destId="{F90DB36F-5099-4A26-98F0-5964B46EAAC3}" srcOrd="2" destOrd="0" presId="urn:microsoft.com/office/officeart/2018/2/layout/IconVerticalSolidList"/>
    <dgm:cxn modelId="{06B314D8-1606-41EC-A173-5118F9533291}" type="presParOf" srcId="{D6328565-D660-4563-9D2F-2330CD691D4C}" destId="{0C6DBC73-C9A0-493B-8DFF-FA96C60E0D2C}" srcOrd="3" destOrd="0" presId="urn:microsoft.com/office/officeart/2018/2/layout/IconVerticalSolidList"/>
    <dgm:cxn modelId="{096F17ED-73E6-4473-9D57-52F82D32B46A}" type="presParOf" srcId="{4D57B468-BB31-4E5C-8EA8-A3D03FE14162}" destId="{05A2D0DE-B24D-47F5-A9AA-A51BC60FAA7F}" srcOrd="3" destOrd="0" presId="urn:microsoft.com/office/officeart/2018/2/layout/IconVerticalSolidList"/>
    <dgm:cxn modelId="{3D233B61-88CE-40C3-81BD-42346A8B76CF}" type="presParOf" srcId="{4D57B468-BB31-4E5C-8EA8-A3D03FE14162}" destId="{2906C888-2569-4973-888C-2C36B7E35482}" srcOrd="4" destOrd="0" presId="urn:microsoft.com/office/officeart/2018/2/layout/IconVerticalSolidList"/>
    <dgm:cxn modelId="{2D79826D-EEDC-4DB1-9BC4-07B94743D986}" type="presParOf" srcId="{2906C888-2569-4973-888C-2C36B7E35482}" destId="{9F99EF31-222D-4B9F-8016-DFA2E85846B9}" srcOrd="0" destOrd="0" presId="urn:microsoft.com/office/officeart/2018/2/layout/IconVerticalSolidList"/>
    <dgm:cxn modelId="{A2286E4A-44EE-49C5-92FE-4CA32C09E353}" type="presParOf" srcId="{2906C888-2569-4973-888C-2C36B7E35482}" destId="{A88E7C45-F563-4B59-A14A-2B272266EC6A}" srcOrd="1" destOrd="0" presId="urn:microsoft.com/office/officeart/2018/2/layout/IconVerticalSolidList"/>
    <dgm:cxn modelId="{DFA39CFF-5FAB-4AFC-93C3-CD2B274370D6}" type="presParOf" srcId="{2906C888-2569-4973-888C-2C36B7E35482}" destId="{CBADD11A-99BF-42EE-82F5-BC0540AA5B38}" srcOrd="2" destOrd="0" presId="urn:microsoft.com/office/officeart/2018/2/layout/IconVerticalSolidList"/>
    <dgm:cxn modelId="{63ABE51A-5269-433D-881F-A9017B259DAE}" type="presParOf" srcId="{2906C888-2569-4973-888C-2C36B7E35482}" destId="{C414F986-55B8-4C71-9313-6E7F60604546}" srcOrd="3" destOrd="0" presId="urn:microsoft.com/office/officeart/2018/2/layout/IconVerticalSolidList"/>
    <dgm:cxn modelId="{9D9A2A1E-E834-4F5B-B1D6-544F13897E0C}" type="presParOf" srcId="{4D57B468-BB31-4E5C-8EA8-A3D03FE14162}" destId="{CD5F6782-AFFC-4BFB-A92C-A0DA62352726}" srcOrd="5" destOrd="0" presId="urn:microsoft.com/office/officeart/2018/2/layout/IconVerticalSolidList"/>
    <dgm:cxn modelId="{D0AD469B-D1AE-471B-BEDA-FDAC70FF7DB6}" type="presParOf" srcId="{4D57B468-BB31-4E5C-8EA8-A3D03FE14162}" destId="{C6AE9485-E5D8-40B8-B4E4-4689F212ADC5}" srcOrd="6" destOrd="0" presId="urn:microsoft.com/office/officeart/2018/2/layout/IconVerticalSolidList"/>
    <dgm:cxn modelId="{57DA2875-CFA7-4C74-87B9-BE30562E7C0E}" type="presParOf" srcId="{C6AE9485-E5D8-40B8-B4E4-4689F212ADC5}" destId="{3C3885AA-AE19-4863-85E4-D58F68BBA686}" srcOrd="0" destOrd="0" presId="urn:microsoft.com/office/officeart/2018/2/layout/IconVerticalSolidList"/>
    <dgm:cxn modelId="{4E5F3D1F-AF3F-448A-93F1-FA3DF12D3B25}" type="presParOf" srcId="{C6AE9485-E5D8-40B8-B4E4-4689F212ADC5}" destId="{B5293C52-1A9F-4634-91E5-493F0603F05C}" srcOrd="1" destOrd="0" presId="urn:microsoft.com/office/officeart/2018/2/layout/IconVerticalSolidList"/>
    <dgm:cxn modelId="{FF49807F-BB4F-4D7E-9A2C-28A9189F95EC}" type="presParOf" srcId="{C6AE9485-E5D8-40B8-B4E4-4689F212ADC5}" destId="{ACE0827C-CC11-4BBE-87B7-AFEEFD359041}" srcOrd="2" destOrd="0" presId="urn:microsoft.com/office/officeart/2018/2/layout/IconVerticalSolidList"/>
    <dgm:cxn modelId="{02AFD2BA-CBDB-494D-950B-F37DF7A3019D}" type="presParOf" srcId="{C6AE9485-E5D8-40B8-B4E4-4689F212ADC5}" destId="{0CE41EFD-5CEA-4729-AB1F-3F8D071C9CE6}" srcOrd="3" destOrd="0" presId="urn:microsoft.com/office/officeart/2018/2/layout/IconVerticalSolidList"/>
    <dgm:cxn modelId="{72703D0B-576E-419E-ACE8-EFD26D952E55}" type="presParOf" srcId="{4D57B468-BB31-4E5C-8EA8-A3D03FE14162}" destId="{A3D91CF2-D14F-4866-B8EA-7CCDDB1584F9}" srcOrd="7" destOrd="0" presId="urn:microsoft.com/office/officeart/2018/2/layout/IconVerticalSolidList"/>
    <dgm:cxn modelId="{FBAA723E-9F8F-436D-BF24-1D728DA99E37}" type="presParOf" srcId="{4D57B468-BB31-4E5C-8EA8-A3D03FE14162}" destId="{335F66F8-5CE1-4BA0-A2BA-C54F964C2C5B}" srcOrd="8" destOrd="0" presId="urn:microsoft.com/office/officeart/2018/2/layout/IconVerticalSolidList"/>
    <dgm:cxn modelId="{FE5E9A55-8EFC-4E4B-A6B2-D5757F59B463}" type="presParOf" srcId="{335F66F8-5CE1-4BA0-A2BA-C54F964C2C5B}" destId="{B49BB693-8A91-40FF-A3AA-FAE5EC007249}" srcOrd="0" destOrd="0" presId="urn:microsoft.com/office/officeart/2018/2/layout/IconVerticalSolidList"/>
    <dgm:cxn modelId="{70419059-1174-4324-B5B2-5E5623BE4643}" type="presParOf" srcId="{335F66F8-5CE1-4BA0-A2BA-C54F964C2C5B}" destId="{5607B79F-5D6E-4766-9F03-0B09DA9793CF}" srcOrd="1" destOrd="0" presId="urn:microsoft.com/office/officeart/2018/2/layout/IconVerticalSolidList"/>
    <dgm:cxn modelId="{93685669-E6E7-4C74-A22A-6D7E0C9B3958}" type="presParOf" srcId="{335F66F8-5CE1-4BA0-A2BA-C54F964C2C5B}" destId="{7D13D411-3786-4350-A53E-80EDBB56252E}" srcOrd="2" destOrd="0" presId="urn:microsoft.com/office/officeart/2018/2/layout/IconVerticalSolidList"/>
    <dgm:cxn modelId="{D73CB161-ADC6-40FA-AD51-B7580292DDA9}" type="presParOf" srcId="{335F66F8-5CE1-4BA0-A2BA-C54F964C2C5B}" destId="{65D50E5E-2073-4166-9174-F9F87AE9BE1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1A2B5E-51B6-46B5-BAF6-C79E4FCF7E10}">
      <dsp:nvSpPr>
        <dsp:cNvPr id="0" name=""/>
        <dsp:cNvSpPr/>
      </dsp:nvSpPr>
      <dsp:spPr>
        <a:xfrm>
          <a:off x="0" y="3387"/>
          <a:ext cx="10058399" cy="721513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7CCAF2-4EDA-4859-A580-8BB71057DCC0}">
      <dsp:nvSpPr>
        <dsp:cNvPr id="0" name=""/>
        <dsp:cNvSpPr/>
      </dsp:nvSpPr>
      <dsp:spPr>
        <a:xfrm>
          <a:off x="218257" y="165727"/>
          <a:ext cx="396832" cy="3968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23B800-9677-47CC-8450-229C17036B50}">
      <dsp:nvSpPr>
        <dsp:cNvPr id="0" name=""/>
        <dsp:cNvSpPr/>
      </dsp:nvSpPr>
      <dsp:spPr>
        <a:xfrm>
          <a:off x="833348" y="3387"/>
          <a:ext cx="9225051" cy="721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360" tIns="76360" rIns="76360" bIns="7636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 err="1"/>
            <a:t>Introduction</a:t>
          </a:r>
          <a:endParaRPr lang="en-US" sz="1900" kern="1200"/>
        </a:p>
      </dsp:txBody>
      <dsp:txXfrm>
        <a:off x="833348" y="3387"/>
        <a:ext cx="9225051" cy="721513"/>
      </dsp:txXfrm>
    </dsp:sp>
    <dsp:sp modelId="{8A766110-D86A-4428-B9DA-1CD203083836}">
      <dsp:nvSpPr>
        <dsp:cNvPr id="0" name=""/>
        <dsp:cNvSpPr/>
      </dsp:nvSpPr>
      <dsp:spPr>
        <a:xfrm>
          <a:off x="0" y="905279"/>
          <a:ext cx="10058399" cy="721513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17CAD0-65C8-4D4F-85C7-28E6194EE0A4}">
      <dsp:nvSpPr>
        <dsp:cNvPr id="0" name=""/>
        <dsp:cNvSpPr/>
      </dsp:nvSpPr>
      <dsp:spPr>
        <a:xfrm>
          <a:off x="218257" y="1067619"/>
          <a:ext cx="396832" cy="39683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6DBC73-C9A0-493B-8DFF-FA96C60E0D2C}">
      <dsp:nvSpPr>
        <dsp:cNvPr id="0" name=""/>
        <dsp:cNvSpPr/>
      </dsp:nvSpPr>
      <dsp:spPr>
        <a:xfrm>
          <a:off x="833348" y="905279"/>
          <a:ext cx="9225051" cy="721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360" tIns="76360" rIns="76360" bIns="7636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 err="1"/>
            <a:t>State</a:t>
          </a:r>
          <a:r>
            <a:rPr lang="es-ES" sz="1900" kern="1200" dirty="0"/>
            <a:t> </a:t>
          </a:r>
          <a:r>
            <a:rPr lang="es-ES" sz="1900" kern="1200" dirty="0" err="1"/>
            <a:t>of</a:t>
          </a:r>
          <a:r>
            <a:rPr lang="es-ES" sz="1900" kern="1200" dirty="0"/>
            <a:t> </a:t>
          </a:r>
          <a:r>
            <a:rPr lang="es-ES" sz="1900" kern="1200" dirty="0" err="1"/>
            <a:t>the</a:t>
          </a:r>
          <a:r>
            <a:rPr lang="es-ES" sz="1900" kern="1200" dirty="0"/>
            <a:t> art</a:t>
          </a:r>
          <a:endParaRPr lang="en-US" sz="1900" kern="1200" dirty="0"/>
        </a:p>
      </dsp:txBody>
      <dsp:txXfrm>
        <a:off x="833348" y="905279"/>
        <a:ext cx="9225051" cy="721513"/>
      </dsp:txXfrm>
    </dsp:sp>
    <dsp:sp modelId="{9F99EF31-222D-4B9F-8016-DFA2E85846B9}">
      <dsp:nvSpPr>
        <dsp:cNvPr id="0" name=""/>
        <dsp:cNvSpPr/>
      </dsp:nvSpPr>
      <dsp:spPr>
        <a:xfrm>
          <a:off x="0" y="1807171"/>
          <a:ext cx="10058399" cy="721513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8E7C45-F563-4B59-A14A-2B272266EC6A}">
      <dsp:nvSpPr>
        <dsp:cNvPr id="0" name=""/>
        <dsp:cNvSpPr/>
      </dsp:nvSpPr>
      <dsp:spPr>
        <a:xfrm>
          <a:off x="218257" y="1969511"/>
          <a:ext cx="396832" cy="39683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14F986-55B8-4C71-9313-6E7F60604546}">
      <dsp:nvSpPr>
        <dsp:cNvPr id="0" name=""/>
        <dsp:cNvSpPr/>
      </dsp:nvSpPr>
      <dsp:spPr>
        <a:xfrm>
          <a:off x="833348" y="1807171"/>
          <a:ext cx="9225051" cy="721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360" tIns="76360" rIns="76360" bIns="7636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Development</a:t>
          </a:r>
          <a:endParaRPr lang="en-US" sz="1900" kern="1200"/>
        </a:p>
      </dsp:txBody>
      <dsp:txXfrm>
        <a:off x="833348" y="1807171"/>
        <a:ext cx="9225051" cy="721513"/>
      </dsp:txXfrm>
    </dsp:sp>
    <dsp:sp modelId="{3C3885AA-AE19-4863-85E4-D58F68BBA686}">
      <dsp:nvSpPr>
        <dsp:cNvPr id="0" name=""/>
        <dsp:cNvSpPr/>
      </dsp:nvSpPr>
      <dsp:spPr>
        <a:xfrm>
          <a:off x="0" y="2709063"/>
          <a:ext cx="10058399" cy="721513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293C52-1A9F-4634-91E5-493F0603F05C}">
      <dsp:nvSpPr>
        <dsp:cNvPr id="0" name=""/>
        <dsp:cNvSpPr/>
      </dsp:nvSpPr>
      <dsp:spPr>
        <a:xfrm>
          <a:off x="218257" y="2871403"/>
          <a:ext cx="396832" cy="39683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E41EFD-5CEA-4729-AB1F-3F8D071C9CE6}">
      <dsp:nvSpPr>
        <dsp:cNvPr id="0" name=""/>
        <dsp:cNvSpPr/>
      </dsp:nvSpPr>
      <dsp:spPr>
        <a:xfrm>
          <a:off x="833348" y="2709063"/>
          <a:ext cx="9225051" cy="721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360" tIns="76360" rIns="76360" bIns="7636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Problems and solutions</a:t>
          </a:r>
          <a:endParaRPr lang="en-US" sz="1900" kern="1200"/>
        </a:p>
      </dsp:txBody>
      <dsp:txXfrm>
        <a:off x="833348" y="2709063"/>
        <a:ext cx="9225051" cy="721513"/>
      </dsp:txXfrm>
    </dsp:sp>
    <dsp:sp modelId="{B49BB693-8A91-40FF-A3AA-FAE5EC007249}">
      <dsp:nvSpPr>
        <dsp:cNvPr id="0" name=""/>
        <dsp:cNvSpPr/>
      </dsp:nvSpPr>
      <dsp:spPr>
        <a:xfrm>
          <a:off x="0" y="3610955"/>
          <a:ext cx="10058399" cy="721513"/>
        </a:xfrm>
        <a:prstGeom prst="roundRect">
          <a:avLst>
            <a:gd name="adj" fmla="val 1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07B79F-5D6E-4766-9F03-0B09DA9793CF}">
      <dsp:nvSpPr>
        <dsp:cNvPr id="0" name=""/>
        <dsp:cNvSpPr/>
      </dsp:nvSpPr>
      <dsp:spPr>
        <a:xfrm>
          <a:off x="218257" y="3773295"/>
          <a:ext cx="396832" cy="39683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D50E5E-2073-4166-9174-F9F87AE9BE1D}">
      <dsp:nvSpPr>
        <dsp:cNvPr id="0" name=""/>
        <dsp:cNvSpPr/>
      </dsp:nvSpPr>
      <dsp:spPr>
        <a:xfrm>
          <a:off x="833348" y="3610955"/>
          <a:ext cx="9225051" cy="721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360" tIns="76360" rIns="76360" bIns="7636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 err="1"/>
            <a:t>Work</a:t>
          </a:r>
          <a:r>
            <a:rPr lang="es-ES" sz="1900" kern="1200" dirty="0"/>
            <a:t> done </a:t>
          </a:r>
          <a:r>
            <a:rPr lang="es-ES" sz="1900" kern="1200" dirty="0" err="1"/>
            <a:t>until</a:t>
          </a:r>
          <a:r>
            <a:rPr lang="es-ES" sz="1900" kern="1200" dirty="0"/>
            <a:t> </a:t>
          </a:r>
          <a:r>
            <a:rPr lang="es-ES" sz="1900" kern="1200" dirty="0" err="1"/>
            <a:t>now</a:t>
          </a:r>
          <a:endParaRPr lang="en-US" sz="1900" kern="1200" dirty="0"/>
        </a:p>
      </dsp:txBody>
      <dsp:txXfrm>
        <a:off x="833348" y="3610955"/>
        <a:ext cx="9225051" cy="7215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345904-D01C-47B9-A4D2-A0E1CF4A654E}" type="datetimeFigureOut">
              <a:rPr lang="es-ES" smtClean="0"/>
              <a:t>29/04/2022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6A6ACB-8428-4C95-ABA6-E49C9389ACB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5556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Monitoring is an activity related to the wider category of Runtime Verification (RV), which purpose is to observe information from a system while it is operating and </a:t>
            </a:r>
            <a:r>
              <a:rPr lang="en-US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analyse</a:t>
            </a: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behaviour</a:t>
            </a: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 detect if it satisfies or violates certain properties.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Monitoring the status of a CPS at runtime can give precise information to ensure reliability, safety, robustness and security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2438" lvl="1" indent="-246063"/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increasing numbers of IoT devices and intelligent systems made CPS influence society:</a:t>
            </a:r>
          </a:p>
          <a:p>
            <a:pPr marL="655828" lvl="2" indent="-265113"/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Self-driving cars</a:t>
            </a:r>
          </a:p>
          <a:p>
            <a:pPr marL="655828" lvl="2" indent="-265113"/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Home equipment</a:t>
            </a:r>
          </a:p>
          <a:p>
            <a:pPr marL="655828" lvl="2" indent="-265113"/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Medical devices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A6ACB-8428-4C95-ABA6-E49C9389ACB2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1512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objective of this project is to feed </a:t>
            </a:r>
            <a:r>
              <a:rPr lang="en-GB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MoonLight</a:t>
            </a: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(the provided monitor) with live data. Moonlight previously has been tested with a </a:t>
            </a:r>
            <a:r>
              <a:rPr lang="en-GB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interface since this tool has several CPS models and analysis tools available [7]. With that being said, this is the first time for the monitor to receive real data, so the purpose of this project is to help </a:t>
            </a:r>
            <a:r>
              <a:rPr lang="en-GB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MoonLight</a:t>
            </a: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be able to monitor different use cases and see how it works with actual real time data.</a:t>
            </a:r>
            <a:endParaRPr lang="es-E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A6ACB-8428-4C95-ABA6-E49C9389ACB2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5588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A6ACB-8428-4C95-ABA6-E49C9389ACB2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5674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A6ACB-8428-4C95-ABA6-E49C9389ACB2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4388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A6ACB-8428-4C95-ABA6-E49C9389ACB2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3792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A6ACB-8428-4C95-ABA6-E49C9389ACB2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0183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A6ACB-8428-4C95-ABA6-E49C9389ACB2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6478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673EC722-0904-49BB-ACA1-FDC57CD0D3D0}"/>
              </a:ext>
            </a:extLst>
          </p:cNvPr>
          <p:cNvSpPr/>
          <p:nvPr userDrawn="1"/>
        </p:nvSpPr>
        <p:spPr>
          <a:xfrm>
            <a:off x="10307782" y="6380517"/>
            <a:ext cx="847898" cy="34988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9B9DEA53-0B14-4CE4-BE95-DE68820595EB}"/>
              </a:ext>
            </a:extLst>
          </p:cNvPr>
          <p:cNvCxnSpPr>
            <a:cxnSpLocks/>
          </p:cNvCxnSpPr>
          <p:nvPr userDrawn="1"/>
        </p:nvCxnSpPr>
        <p:spPr>
          <a:xfrm>
            <a:off x="1097279" y="6373088"/>
            <a:ext cx="10058401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E567772A-A5F8-46C5-840B-4936E169C404}"/>
              </a:ext>
            </a:extLst>
          </p:cNvPr>
          <p:cNvCxnSpPr>
            <a:cxnSpLocks/>
          </p:cNvCxnSpPr>
          <p:nvPr userDrawn="1"/>
        </p:nvCxnSpPr>
        <p:spPr>
          <a:xfrm>
            <a:off x="1097279" y="6735482"/>
            <a:ext cx="10058401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r>
              <a:rPr lang="en-US" dirty="0"/>
              <a:t>RUNTIME VERIFICATION FOR SPATIO-TEMPORAL PROPERTIES OVER IOT NETWORKS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916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9B1A55A4-2CFA-437D-A23F-50623DAA5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2520" y="6370357"/>
            <a:ext cx="6818262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RUNTIME VERIFICATION FOR SPATIO-TEMPORAL PROPERTIES OVER IOT NETWORKS</a:t>
            </a:r>
          </a:p>
        </p:txBody>
      </p:sp>
    </p:spTree>
    <p:extLst>
      <p:ext uri="{BB962C8B-B14F-4D97-AF65-F5344CB8AC3E}">
        <p14:creationId xmlns:p14="http://schemas.microsoft.com/office/powerpoint/2010/main" val="1564338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630917FD-23DA-4811-8C7A-6083E2515733}"/>
              </a:ext>
            </a:extLst>
          </p:cNvPr>
          <p:cNvSpPr/>
          <p:nvPr userDrawn="1"/>
        </p:nvSpPr>
        <p:spPr>
          <a:xfrm>
            <a:off x="10307782" y="6380517"/>
            <a:ext cx="847898" cy="34988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72480570-19AC-4B75-A79A-B3E82CF08CC7}"/>
              </a:ext>
            </a:extLst>
          </p:cNvPr>
          <p:cNvCxnSpPr>
            <a:cxnSpLocks/>
          </p:cNvCxnSpPr>
          <p:nvPr userDrawn="1"/>
        </p:nvCxnSpPr>
        <p:spPr>
          <a:xfrm>
            <a:off x="1097279" y="6373088"/>
            <a:ext cx="10058401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94AC033-279A-463E-8AAE-BF5475DEF974}"/>
              </a:ext>
            </a:extLst>
          </p:cNvPr>
          <p:cNvCxnSpPr>
            <a:cxnSpLocks/>
          </p:cNvCxnSpPr>
          <p:nvPr userDrawn="1"/>
        </p:nvCxnSpPr>
        <p:spPr>
          <a:xfrm>
            <a:off x="1097279" y="6735482"/>
            <a:ext cx="10058401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9" name="Footer Placeholder 10">
            <a:extLst>
              <a:ext uri="{FF2B5EF4-FFF2-40B4-BE49-F238E27FC236}">
                <a16:creationId xmlns:a16="http://schemas.microsoft.com/office/drawing/2014/main" id="{E3B62F87-3FAC-423E-8989-44CEDD2EA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2520" y="6370357"/>
            <a:ext cx="6818262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RUNTIME VERIFICATION FOR SPATIO-TEMPORAL PROPERTIES OVER IOT NETWORKS</a:t>
            </a:r>
          </a:p>
        </p:txBody>
      </p:sp>
    </p:spTree>
    <p:extLst>
      <p:ext uri="{BB962C8B-B14F-4D97-AF65-F5344CB8AC3E}">
        <p14:creationId xmlns:p14="http://schemas.microsoft.com/office/powerpoint/2010/main" val="1756048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176213" indent="-176213">
              <a:buFont typeface="Arial" panose="020B0604020202020204" pitchFamily="34" charset="0"/>
              <a:buChar char="•"/>
              <a:defRPr/>
            </a:lvl1pPr>
            <a:lvl3pPr marL="566928" indent="-182880">
              <a:buFont typeface="Arial" panose="020B0604020202020204" pitchFamily="34" charset="0"/>
              <a:buChar char="•"/>
              <a:defRPr/>
            </a:lvl3pPr>
            <a:lvl5pPr marL="932688" indent="-18288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RUNTIME VERIFICATION FOR SPATIO-TEMPORAL PROPERTIES OVER IOT NETWORKS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FEC1BD9-543C-4364-9881-2D3EA3EDE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787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1254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4ABF2F09-1125-4924-B87F-015E1D60EFE2}"/>
              </a:ext>
            </a:extLst>
          </p:cNvPr>
          <p:cNvSpPr/>
          <p:nvPr userDrawn="1"/>
        </p:nvSpPr>
        <p:spPr>
          <a:xfrm>
            <a:off x="10307782" y="6380517"/>
            <a:ext cx="847898" cy="34988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801F206D-7276-4BF4-BDBA-7AFCC0D749A8}"/>
              </a:ext>
            </a:extLst>
          </p:cNvPr>
          <p:cNvCxnSpPr>
            <a:cxnSpLocks/>
          </p:cNvCxnSpPr>
          <p:nvPr userDrawn="1"/>
        </p:nvCxnSpPr>
        <p:spPr>
          <a:xfrm>
            <a:off x="1097279" y="6373088"/>
            <a:ext cx="10058401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32973DFA-7D91-4110-8A54-C11999EFFCA3}"/>
              </a:ext>
            </a:extLst>
          </p:cNvPr>
          <p:cNvCxnSpPr>
            <a:cxnSpLocks/>
          </p:cNvCxnSpPr>
          <p:nvPr userDrawn="1"/>
        </p:nvCxnSpPr>
        <p:spPr>
          <a:xfrm>
            <a:off x="1097279" y="6735482"/>
            <a:ext cx="10058401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7279" y="1645920"/>
            <a:ext cx="6605843" cy="3566160"/>
          </a:xfrm>
        </p:spPr>
        <p:txBody>
          <a:bodyPr anchor="ctr" anchorCtr="0">
            <a:normAutofit/>
          </a:bodyPr>
          <a:lstStyle>
            <a:lvl1pPr algn="r">
              <a:lnSpc>
                <a:spcPct val="90000"/>
              </a:lnSpc>
              <a:defRPr sz="6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>
            <a:cxnSpLocks/>
          </p:cNvCxnSpPr>
          <p:nvPr/>
        </p:nvCxnSpPr>
        <p:spPr>
          <a:xfrm>
            <a:off x="7930782" y="924791"/>
            <a:ext cx="0" cy="500841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RUNTIME VERIFICATION FOR SPATIO-TEMPORAL PROPERTIES OVER IOT NETWORKS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17643BD-C4E4-41B6-93D7-8098B53AB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8836" y="1645920"/>
            <a:ext cx="3148492" cy="35661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345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2520" y="1462539"/>
            <a:ext cx="4724862" cy="440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30818" y="1462539"/>
            <a:ext cx="4724862" cy="440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RUNTIME VERIFICATION FOR SPATIO-TEMPORAL PROPERTIES OVER IOT NETWORKS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A1A3B15A-9A0A-4830-8932-47966092F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787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7335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2520" y="1603220"/>
            <a:ext cx="4786284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40000"/>
            <a:ext cx="4786284" cy="33290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9396" y="1603219"/>
            <a:ext cx="4786284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9396" y="2540001"/>
            <a:ext cx="4786284" cy="332909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RUNTIME VERIFICATION FOR SPATIO-TEMPORAL PROPERTIES OVER IOT NETWORKS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2A293BC-FB3E-4E10-A833-DC0377415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787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2412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BAC664B5-B1AF-4517-BDCC-351E86456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2520" y="6370357"/>
            <a:ext cx="6818262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RUNTIME VERIFICATION FOR SPATIO-TEMPORAL PROPERTIES OVER IOT NETWORKS</a:t>
            </a:r>
          </a:p>
        </p:txBody>
      </p:sp>
    </p:spTree>
    <p:extLst>
      <p:ext uri="{BB962C8B-B14F-4D97-AF65-F5344CB8AC3E}">
        <p14:creationId xmlns:p14="http://schemas.microsoft.com/office/powerpoint/2010/main" val="3016860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5392E7E7-283F-4334-A565-C5D1F0A18FE2}"/>
              </a:ext>
            </a:extLst>
          </p:cNvPr>
          <p:cNvSpPr/>
          <p:nvPr userDrawn="1"/>
        </p:nvSpPr>
        <p:spPr>
          <a:xfrm>
            <a:off x="10307782" y="6380517"/>
            <a:ext cx="847898" cy="34988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1868069-D63F-413A-B12E-7FB391E2915C}"/>
              </a:ext>
            </a:extLst>
          </p:cNvPr>
          <p:cNvCxnSpPr>
            <a:cxnSpLocks/>
          </p:cNvCxnSpPr>
          <p:nvPr userDrawn="1"/>
        </p:nvCxnSpPr>
        <p:spPr>
          <a:xfrm>
            <a:off x="1097279" y="6373088"/>
            <a:ext cx="10058401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2287B364-982A-492A-BF1F-A4022DB17FFE}"/>
              </a:ext>
            </a:extLst>
          </p:cNvPr>
          <p:cNvCxnSpPr>
            <a:cxnSpLocks/>
          </p:cNvCxnSpPr>
          <p:nvPr userDrawn="1"/>
        </p:nvCxnSpPr>
        <p:spPr>
          <a:xfrm>
            <a:off x="1097279" y="6735482"/>
            <a:ext cx="10058401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D3A63590-70C3-4E6B-B8D1-9480702F2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2520" y="6370357"/>
            <a:ext cx="6818262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RUNTIME VERIFICATION FOR SPATIO-TEMPORAL PROPERTIES OVER IOT NETWORKS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3899135-F3A9-4D44-8AC6-E0859D90E952}"/>
              </a:ext>
            </a:extLst>
          </p:cNvPr>
          <p:cNvSpPr/>
          <p:nvPr userDrawn="1"/>
        </p:nvSpPr>
        <p:spPr>
          <a:xfrm>
            <a:off x="4146479" y="1201464"/>
            <a:ext cx="3960000" cy="396000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8BD93B0E-F507-486A-9E6D-7425F2CC2EF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146479" y="1201463"/>
            <a:ext cx="3959999" cy="3960000"/>
          </a:xfrm>
        </p:spPr>
        <p:txBody>
          <a:bodyPr anchor="ctr"/>
          <a:lstStyle>
            <a:lvl1pPr algn="ctr">
              <a:defRPr sz="4400">
                <a:solidFill>
                  <a:schemeClr val="bg1"/>
                </a:solidFill>
              </a:defRPr>
            </a:lvl1pPr>
            <a:lvl2pPr algn="ctr">
              <a:defRPr sz="4400">
                <a:solidFill>
                  <a:schemeClr val="bg1"/>
                </a:solidFill>
              </a:defRPr>
            </a:lvl2pPr>
            <a:lvl3pPr algn="ctr">
              <a:defRPr sz="4400">
                <a:solidFill>
                  <a:schemeClr val="bg1"/>
                </a:solidFill>
              </a:defRPr>
            </a:lvl3pPr>
            <a:lvl4pPr algn="ctr">
              <a:defRPr sz="440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CB31D3E-2688-4C01-BDBB-11B2525613B1}"/>
              </a:ext>
            </a:extLst>
          </p:cNvPr>
          <p:cNvSpPr/>
          <p:nvPr userDrawn="1"/>
        </p:nvSpPr>
        <p:spPr>
          <a:xfrm>
            <a:off x="4074478" y="1133179"/>
            <a:ext cx="4104000" cy="4104000"/>
          </a:xfrm>
          <a:prstGeom prst="rect">
            <a:avLst/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707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C0000B8B-D26F-4802-8E99-29E7FEE3B866}"/>
              </a:ext>
            </a:extLst>
          </p:cNvPr>
          <p:cNvSpPr/>
          <p:nvPr userDrawn="1"/>
        </p:nvSpPr>
        <p:spPr>
          <a:xfrm>
            <a:off x="10307782" y="6380517"/>
            <a:ext cx="847898" cy="34988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C273B7D-CCE1-47E8-8AC8-18ED2AA65894}"/>
              </a:ext>
            </a:extLst>
          </p:cNvPr>
          <p:cNvCxnSpPr>
            <a:cxnSpLocks/>
          </p:cNvCxnSpPr>
          <p:nvPr userDrawn="1"/>
        </p:nvCxnSpPr>
        <p:spPr>
          <a:xfrm>
            <a:off x="1097279" y="6373088"/>
            <a:ext cx="10058401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E7A8A293-9FAE-430B-AE72-BBF54A4EDCFC}"/>
              </a:ext>
            </a:extLst>
          </p:cNvPr>
          <p:cNvCxnSpPr>
            <a:cxnSpLocks/>
          </p:cNvCxnSpPr>
          <p:nvPr userDrawn="1"/>
        </p:nvCxnSpPr>
        <p:spPr>
          <a:xfrm>
            <a:off x="1097279" y="6735482"/>
            <a:ext cx="10058401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5" y="0"/>
            <a:ext cx="12191985" cy="2946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10743862" cy="209397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48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3043050"/>
            <a:ext cx="5696696" cy="30645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3043050"/>
            <a:ext cx="3063753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3" name="Footer Placeholder 10">
            <a:extLst>
              <a:ext uri="{FF2B5EF4-FFF2-40B4-BE49-F238E27FC236}">
                <a16:creationId xmlns:a16="http://schemas.microsoft.com/office/drawing/2014/main" id="{D4B8758A-525F-4A3B-A2AB-6EB551F79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2520" y="6370357"/>
            <a:ext cx="6818262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RUNTIME VERIFICATION FOR SPATIO-TEMPORAL PROPERTIES OVER IOT NETWORKS</a:t>
            </a:r>
          </a:p>
        </p:txBody>
      </p:sp>
    </p:spTree>
    <p:extLst>
      <p:ext uri="{BB962C8B-B14F-4D97-AF65-F5344CB8AC3E}">
        <p14:creationId xmlns:p14="http://schemas.microsoft.com/office/powerpoint/2010/main" val="4071316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/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370357"/>
            <a:ext cx="681826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RUNTIME VERIFICATION FOR SPATIO-TEMPORAL PROPERTIES OVER IOT NETWORKS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404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47EE5473-3A16-43C9-AD20-E9B71BCE5F90}"/>
              </a:ext>
            </a:extLst>
          </p:cNvPr>
          <p:cNvSpPr/>
          <p:nvPr userDrawn="1"/>
        </p:nvSpPr>
        <p:spPr>
          <a:xfrm>
            <a:off x="10307782" y="6380517"/>
            <a:ext cx="847898" cy="34988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787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3237"/>
            <a:ext cx="10058400" cy="433585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2520" y="6370357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RUNTIME VERIFICATION FOR SPATIO-TEMPORAL PROPERTIES OVER IOT NETWORKS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75670" y="6370357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12520" y="1343198"/>
            <a:ext cx="996696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29AE98DB-954F-4215-9340-DE0F7EB727B9}"/>
              </a:ext>
            </a:extLst>
          </p:cNvPr>
          <p:cNvCxnSpPr>
            <a:cxnSpLocks/>
          </p:cNvCxnSpPr>
          <p:nvPr userDrawn="1"/>
        </p:nvCxnSpPr>
        <p:spPr>
          <a:xfrm>
            <a:off x="1097279" y="6373088"/>
            <a:ext cx="10058401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E187F330-E882-4778-9AD1-2109DF87E635}"/>
              </a:ext>
            </a:extLst>
          </p:cNvPr>
          <p:cNvCxnSpPr>
            <a:cxnSpLocks/>
          </p:cNvCxnSpPr>
          <p:nvPr userDrawn="1"/>
        </p:nvCxnSpPr>
        <p:spPr>
          <a:xfrm>
            <a:off x="1097279" y="6735482"/>
            <a:ext cx="10058401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431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E00FF6-E530-4925-B315-6EACBF761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RUNTIME VERIFICATION FOR SPATIO-TEMPORAL PROPERTIES OVER IOT NETWORKS</a:t>
            </a: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BF073EC-77AC-4BD1-A117-8E23FA38E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RUNTIME VERIFICATION FOR SPATIO-TEMPORAL PROPERTIES OVER IOT NETWORKS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3A6827E-53F3-43CB-A0E3-3348D77E0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71E6C0E6-6391-444C-89D3-297CF7DFB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9658" y="1645920"/>
            <a:ext cx="3148492" cy="3566158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dirty="0"/>
              <a:t>Second partial release of the project </a:t>
            </a:r>
          </a:p>
          <a:p>
            <a:pPr algn="ctr"/>
            <a:br>
              <a:rPr lang="en-US" dirty="0"/>
            </a:br>
            <a:r>
              <a:rPr lang="en-US" dirty="0"/>
              <a:t>DEGREE IN COMPUTER ENGINEERING</a:t>
            </a:r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dirty="0"/>
              <a:t>Oihana Garcia Anakabe</a:t>
            </a:r>
          </a:p>
          <a:p>
            <a:pPr algn="ctr"/>
            <a:r>
              <a:rPr lang="es-ES" dirty="0"/>
              <a:t> 2021/2022 </a:t>
            </a:r>
          </a:p>
        </p:txBody>
      </p:sp>
    </p:spTree>
    <p:extLst>
      <p:ext uri="{BB962C8B-B14F-4D97-AF65-F5344CB8AC3E}">
        <p14:creationId xmlns:p14="http://schemas.microsoft.com/office/powerpoint/2010/main" val="1952094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87D99B95-1F27-47B0-B48D-08BCAD439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BLE: </a:t>
            </a: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Bluetooth Low Energy (BLE) is one of the most widely applicable low-power connectivity standards.</a:t>
            </a:r>
          </a:p>
          <a:p>
            <a:endParaRPr lang="es-ES" dirty="0"/>
          </a:p>
          <a:p>
            <a:r>
              <a:rPr lang="es-ES" dirty="0"/>
              <a:t>MQTT: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standard messaging protocol widely used for the Internet of Things. It is ideal for connecting remote devices with low computational power and a minimal network bandwidth. It is designed as an extremely lightweight publish/subscribe messaging transport and thanks to this, it has become one of the most used IoT protocols</a:t>
            </a:r>
          </a:p>
          <a:p>
            <a:endParaRPr lang="es-ES" dirty="0"/>
          </a:p>
          <a:p>
            <a:r>
              <a:rPr lang="es-ES" dirty="0" err="1"/>
              <a:t>WiFi</a:t>
            </a:r>
            <a:r>
              <a:rPr lang="es-ES" dirty="0"/>
              <a:t>: </a:t>
            </a:r>
            <a:r>
              <a:rPr lang="es-E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 allows all kind of different devices to interface with the Internet.</a:t>
            </a: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9F08CC4-9FD6-4395-81DB-9EF90DFB1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RUNTIME VERIFICATION FOR SPATIO-TEMPORAL PROPERTIES OVER IOT NETWORKS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9C59608-2502-4593-BA20-04058F439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5D2F9B55-1494-4D21-A89C-92DE011BD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Communication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93984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006E8C0-DDC6-45D7-AED8-9B3A84F40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Development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F2ACA1B-697A-4ED2-9D1F-437ED809127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458984" y="3043050"/>
            <a:ext cx="5696696" cy="3064506"/>
          </a:xfrm>
        </p:spPr>
        <p:txBody>
          <a:bodyPr/>
          <a:lstStyle/>
          <a:p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07265D7-B543-4BDA-9F2F-CB19E09E26D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Moonlight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Middleware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SOA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Physical</a:t>
            </a:r>
            <a:r>
              <a:rPr lang="es-ES" dirty="0"/>
              <a:t> </a:t>
            </a:r>
            <a:r>
              <a:rPr lang="es-ES" dirty="0" err="1"/>
              <a:t>system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854B42B-5DBB-444D-8048-807E251CC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  <p:sp>
        <p:nvSpPr>
          <p:cNvPr id="9" name="Marcador de pie de página 4">
            <a:extLst>
              <a:ext uri="{FF2B5EF4-FFF2-40B4-BE49-F238E27FC236}">
                <a16:creationId xmlns:a16="http://schemas.microsoft.com/office/drawing/2014/main" id="{631F34E3-573D-4D6C-81F2-4F29BA620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09636" y="6370357"/>
            <a:ext cx="6818262" cy="365125"/>
          </a:xfrm>
        </p:spPr>
        <p:txBody>
          <a:bodyPr/>
          <a:lstStyle/>
          <a:p>
            <a:r>
              <a:rPr lang="en-US" dirty="0"/>
              <a:t>RUNTIME VERIFICATION FOR SPATIO-TEMPORAL PROPERTIES OVER IOT NETWORKS</a:t>
            </a:r>
          </a:p>
        </p:txBody>
      </p:sp>
    </p:spTree>
    <p:extLst>
      <p:ext uri="{BB962C8B-B14F-4D97-AF65-F5344CB8AC3E}">
        <p14:creationId xmlns:p14="http://schemas.microsoft.com/office/powerpoint/2010/main" val="2143000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569AF498-80F1-43B2-B435-5CD766101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3237"/>
            <a:ext cx="10058400" cy="1895763"/>
          </a:xfrm>
        </p:spPr>
        <p:txBody>
          <a:bodyPr/>
          <a:lstStyle/>
          <a:p>
            <a:r>
              <a:rPr lang="es-ES" dirty="0"/>
              <a:t>Online</a:t>
            </a:r>
          </a:p>
          <a:p>
            <a:r>
              <a:rPr lang="es-ES" dirty="0"/>
              <a:t>Data conversión</a:t>
            </a:r>
          </a:p>
          <a:p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E6448FB-5C0B-4395-9E77-729F90E8E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RUNTIME VERIFICATION FOR SPATIO-TEMPORAL PROPERTIES OVER IOT NETWORKS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C88047F-AE60-499E-900E-074A8F7A7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E477AAA-A093-4232-9C88-16997B7E8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Moonlight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CAA733E-0A72-4C5C-AFAC-DC1FBCB3B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009" y="3063875"/>
            <a:ext cx="7585982" cy="2646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8624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2A54969B-A84C-4D3B-A185-DA19BB1AE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3237"/>
            <a:ext cx="10058400" cy="616915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C0B649F-43CE-48F4-814F-719198C59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RUNTIME VERIFICATION FOR SPATIO-TEMPORAL PROPERTIES OVER IOT NETWORKS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C0342F7-D4FB-499C-A798-854FEB2B2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A3B056DF-5E12-404D-801A-5D645D0CE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Moonlight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F35D22E-3656-4CFF-BFE4-55F446192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227" y="2405574"/>
            <a:ext cx="6343545" cy="37093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0134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7725F889-4B11-429B-91A7-FA8BA17E9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3237"/>
            <a:ext cx="10058400" cy="722283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631656F-3382-4428-A821-F0C2A289D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RUNTIME VERIFICATION FOR SPATIO-TEMPORAL PROPERTIES OVER IOT NETWORKS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20176D6-4B6F-426D-B67E-14EF0C470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296AA76-9153-4A38-B4B4-FDE0614E3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Middleware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F84D269-AA39-4303-B67B-CBDBB7CA3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969" y="2644347"/>
            <a:ext cx="6112779" cy="34103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2581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6B5838D-1D1A-402F-9677-A046F196C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RUNTIME VERIFICATION FOR SPATIO-TEMPORAL PROPERTIES OVER IOT NETWORKS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087DB00-687D-4614-AE1D-1C2D30636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D8E799E5-4E1D-4801-AA35-A488B9A0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2942B25-8465-441C-8B03-DA5E43696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124" y="1463867"/>
            <a:ext cx="5775751" cy="4708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0986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0F7A79F-1BA7-40BD-8F0D-0EC6AEA89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3237"/>
            <a:ext cx="10058400" cy="1430096"/>
          </a:xfrm>
        </p:spPr>
        <p:txBody>
          <a:bodyPr/>
          <a:lstStyle/>
          <a:p>
            <a:r>
              <a:rPr lang="es-ES" dirty="0"/>
              <a:t>a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2286808-6F93-480A-9101-386AA017C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RUNTIME VERIFICATION FOR SPATIO-TEMPORAL PROPERTIES OVER IOT NETWORKS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A83DBE9-8C7B-42D2-A309-A24FCCBF0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571FFB9C-71BD-4957-9882-C7A5D7FE8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Physical</a:t>
            </a:r>
            <a:r>
              <a:rPr lang="es-ES" dirty="0"/>
              <a:t> </a:t>
            </a:r>
            <a:r>
              <a:rPr lang="es-ES" dirty="0" err="1"/>
              <a:t>system</a:t>
            </a:r>
            <a:endParaRPr lang="es-ES" dirty="0"/>
          </a:p>
        </p:txBody>
      </p:sp>
      <p:pic>
        <p:nvPicPr>
          <p:cNvPr id="12" name="Imagen 11" descr="Diagrama&#10;&#10;Descripción generada automáticamente">
            <a:extLst>
              <a:ext uri="{FF2B5EF4-FFF2-40B4-BE49-F238E27FC236}">
                <a16:creationId xmlns:a16="http://schemas.microsoft.com/office/drawing/2014/main" id="{9736F2D3-FFD3-49A3-80C9-8CE0954B5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837" y="2335456"/>
            <a:ext cx="641032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57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11E940-F370-4172-902E-6928CF980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Problems</a:t>
            </a:r>
            <a:r>
              <a:rPr lang="es-ES" dirty="0"/>
              <a:t> and </a:t>
            </a:r>
            <a:r>
              <a:rPr lang="es-ES" dirty="0" err="1"/>
              <a:t>solutions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0B582D-D265-4961-9843-3ACDC84ED15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458984" y="3043050"/>
            <a:ext cx="5696696" cy="3064506"/>
          </a:xfrm>
        </p:spPr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4CEB5F8-C1CB-472A-812A-DDEF56ED18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3043050"/>
            <a:ext cx="3840481" cy="306450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Sensors</a:t>
            </a:r>
            <a:r>
              <a:rPr lang="es-ES" dirty="0"/>
              <a:t> time </a:t>
            </a:r>
            <a:r>
              <a:rPr lang="es-ES" dirty="0" err="1"/>
              <a:t>synchronization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Missing</a:t>
            </a:r>
            <a:r>
              <a:rPr lang="es-ES" dirty="0"/>
              <a:t> </a:t>
            </a:r>
            <a:r>
              <a:rPr lang="es-ES" dirty="0" err="1"/>
              <a:t>values</a:t>
            </a:r>
            <a:r>
              <a:rPr lang="es-ES" dirty="0"/>
              <a:t> and imprecise </a:t>
            </a:r>
            <a:r>
              <a:rPr lang="es-ES" dirty="0" err="1"/>
              <a:t>signals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problems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ADF828-2068-403F-8485-B5DA108F3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Marcador de pie de página 4">
            <a:extLst>
              <a:ext uri="{FF2B5EF4-FFF2-40B4-BE49-F238E27FC236}">
                <a16:creationId xmlns:a16="http://schemas.microsoft.com/office/drawing/2014/main" id="{C5827B05-84C7-40AE-BB01-49542F6FC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09635" y="6370357"/>
            <a:ext cx="9278391" cy="365125"/>
          </a:xfrm>
        </p:spPr>
        <p:txBody>
          <a:bodyPr/>
          <a:lstStyle/>
          <a:p>
            <a:r>
              <a:rPr lang="en-US" dirty="0"/>
              <a:t>RUNTIME VERIFICATION FOR SPATIO-TEMPORAL PROPERTIES OVER IOT NETWORKS</a:t>
            </a:r>
          </a:p>
        </p:txBody>
      </p:sp>
    </p:spTree>
    <p:extLst>
      <p:ext uri="{BB962C8B-B14F-4D97-AF65-F5344CB8AC3E}">
        <p14:creationId xmlns:p14="http://schemas.microsoft.com/office/powerpoint/2010/main" val="3082415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7057D1E-6E7B-47F1-8736-E05055842A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Problem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ACEBB1A-991B-4195-925B-8F27D2717A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22012" y="1658542"/>
            <a:ext cx="4786284" cy="736282"/>
          </a:xfrm>
        </p:spPr>
        <p:txBody>
          <a:bodyPr/>
          <a:lstStyle/>
          <a:p>
            <a:r>
              <a:rPr lang="es-ES" dirty="0" err="1"/>
              <a:t>Solution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B44F56-6F3C-4C08-A780-EB04ED88B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RUNTIME VERIFICATION FOR SPATIO-TEMPORAL PROPERTIES OVER IOT NETWORKS</a:t>
            </a:r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3AD8EA-983E-423E-8BCA-9039D5D5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AE7CF188-2E70-4F07-85C2-46F845E23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Sensors</a:t>
            </a:r>
            <a:r>
              <a:rPr lang="es-ES" dirty="0"/>
              <a:t> time </a:t>
            </a:r>
            <a:r>
              <a:rPr lang="es-ES" dirty="0" err="1"/>
              <a:t>synchronization</a:t>
            </a:r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EB986A5-BFD8-4A7E-9883-A8FC157E5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41" y="2449390"/>
            <a:ext cx="5807676" cy="333039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" name="Tabla 12">
            <a:extLst>
              <a:ext uri="{FF2B5EF4-FFF2-40B4-BE49-F238E27FC236}">
                <a16:creationId xmlns:a16="http://schemas.microsoft.com/office/drawing/2014/main" id="{9A8E275B-64D4-41B0-9E54-4ED0A589E6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410009"/>
              </p:ext>
            </p:extLst>
          </p:nvPr>
        </p:nvGraphicFramePr>
        <p:xfrm>
          <a:off x="7500552" y="2720914"/>
          <a:ext cx="1655806" cy="2520001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55806">
                  <a:extLst>
                    <a:ext uri="{9D8B030D-6E8A-4147-A177-3AD203B41FA5}">
                      <a16:colId xmlns:a16="http://schemas.microsoft.com/office/drawing/2014/main" val="4043456806"/>
                    </a:ext>
                  </a:extLst>
                </a:gridCol>
              </a:tblGrid>
              <a:tr h="512890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Time </a:t>
                      </a:r>
                      <a:r>
                        <a:rPr lang="es-ES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List</a:t>
                      </a:r>
                      <a:endParaRPr lang="es-E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428848"/>
                  </a:ext>
                </a:extLst>
              </a:tr>
              <a:tr h="669037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203146</a:t>
                      </a:r>
                    </a:p>
                  </a:txBody>
                  <a:tcP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60626"/>
                  </a:ext>
                </a:extLst>
              </a:tr>
              <a:tr h="669037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165483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587277"/>
                  </a:ext>
                </a:extLst>
              </a:tr>
              <a:tr h="669037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97624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0902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2079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52D1FA50-FCC1-434A-B9AC-236C44369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3237"/>
            <a:ext cx="10058400" cy="1709835"/>
          </a:xfrm>
        </p:spPr>
        <p:txBody>
          <a:bodyPr/>
          <a:lstStyle/>
          <a:p>
            <a:r>
              <a:rPr lang="es-ES" dirty="0" err="1"/>
              <a:t>MoonlightRecord</a:t>
            </a:r>
            <a:r>
              <a:rPr lang="es-ES" dirty="0"/>
              <a:t> </a:t>
            </a:r>
            <a:r>
              <a:rPr lang="es-ES" dirty="0" err="1"/>
              <a:t>had</a:t>
            </a:r>
            <a:r>
              <a:rPr lang="es-ES" dirty="0"/>
              <a:t> </a:t>
            </a:r>
            <a:r>
              <a:rPr lang="es-ES" dirty="0" err="1"/>
              <a:t>some</a:t>
            </a:r>
            <a:r>
              <a:rPr lang="es-ES" dirty="0"/>
              <a:t> </a:t>
            </a:r>
            <a:r>
              <a:rPr lang="es-ES" dirty="0" err="1"/>
              <a:t>problems</a:t>
            </a:r>
            <a:r>
              <a:rPr lang="es-ES" dirty="0"/>
              <a:t>: Escape + online monitor + </a:t>
            </a:r>
            <a:r>
              <a:rPr lang="es-ES" dirty="0" err="1"/>
              <a:t>MoonlightRecord</a:t>
            </a:r>
            <a:r>
              <a:rPr lang="es-ES" dirty="0"/>
              <a:t> = infinite </a:t>
            </a:r>
            <a:r>
              <a:rPr lang="es-ES" dirty="0" err="1"/>
              <a:t>loop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		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null</a:t>
            </a:r>
            <a:r>
              <a:rPr lang="es-ES" dirty="0"/>
              <a:t> </a:t>
            </a:r>
            <a:r>
              <a:rPr lang="es-ES" dirty="0" err="1"/>
              <a:t>values</a:t>
            </a:r>
            <a:r>
              <a:rPr lang="es-ES" dirty="0"/>
              <a:t> </a:t>
            </a:r>
            <a:r>
              <a:rPr lang="es-ES" dirty="0" err="1"/>
              <a:t>didn’t</a:t>
            </a:r>
            <a:r>
              <a:rPr lang="es-ES" dirty="0"/>
              <a:t> </a:t>
            </a:r>
            <a:r>
              <a:rPr lang="es-ES" dirty="0" err="1"/>
              <a:t>throw</a:t>
            </a:r>
            <a:r>
              <a:rPr lang="es-ES" dirty="0"/>
              <a:t> </a:t>
            </a:r>
            <a:r>
              <a:rPr lang="es-ES" dirty="0" err="1"/>
              <a:t>errors</a:t>
            </a:r>
            <a:r>
              <a:rPr lang="es-ES" dirty="0"/>
              <a:t>, </a:t>
            </a:r>
            <a:r>
              <a:rPr lang="es-ES" dirty="0" err="1"/>
              <a:t>wrong</a:t>
            </a:r>
            <a:r>
              <a:rPr lang="es-ES" dirty="0"/>
              <a:t> error </a:t>
            </a:r>
            <a:r>
              <a:rPr lang="es-ES" dirty="0" err="1"/>
              <a:t>handling</a:t>
            </a:r>
            <a:endParaRPr lang="es-ES" dirty="0"/>
          </a:p>
          <a:p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8488AE9-87D2-475B-A591-1D4694CDD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RUNTIME VERIFICATION FOR SPATIO-TEMPORAL PROPERTIES OVER IOT NETWORKS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21163D-61C5-42EA-9B07-5F6608CCD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19267714-8B8D-418B-B02A-D37102327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Missing</a:t>
            </a:r>
            <a:r>
              <a:rPr lang="es-ES" dirty="0"/>
              <a:t> </a:t>
            </a:r>
            <a:r>
              <a:rPr lang="es-ES" dirty="0" err="1"/>
              <a:t>values</a:t>
            </a:r>
            <a:r>
              <a:rPr lang="es-ES" dirty="0"/>
              <a:t> and imprecise </a:t>
            </a:r>
            <a:r>
              <a:rPr lang="es-ES" dirty="0" err="1"/>
              <a:t>signals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52287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Marcador de contenido 6">
            <a:extLst>
              <a:ext uri="{FF2B5EF4-FFF2-40B4-BE49-F238E27FC236}">
                <a16:creationId xmlns:a16="http://schemas.microsoft.com/office/drawing/2014/main" id="{E6B85D08-060E-0CFF-0E70-2963D0D8AE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8139038"/>
              </p:ext>
            </p:extLst>
          </p:nvPr>
        </p:nvGraphicFramePr>
        <p:xfrm>
          <a:off x="1097280" y="1533237"/>
          <a:ext cx="10058400" cy="4335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72CA4F1-0B88-485A-9591-830779350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RUNTIME VERIFICATION FOR SPATIO-TEMPORAL PROPERTIES OVER IOT NETWORKS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F74D855-46C8-4AFC-BF10-803F07DC4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597A9E3C-D096-4EA2-9F44-4938F0EC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Index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69106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25B7237-88D1-42A9-BFEE-05DA5AFC4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MoonlightRecord</a:t>
            </a:r>
            <a:r>
              <a:rPr lang="es-ES" dirty="0"/>
              <a:t> </a:t>
            </a:r>
            <a:r>
              <a:rPr lang="es-ES" dirty="0" err="1"/>
              <a:t>had</a:t>
            </a:r>
            <a:r>
              <a:rPr lang="es-ES" dirty="0"/>
              <a:t> </a:t>
            </a:r>
            <a:r>
              <a:rPr lang="es-ES" dirty="0" err="1"/>
              <a:t>some</a:t>
            </a:r>
            <a:r>
              <a:rPr lang="es-ES" dirty="0"/>
              <a:t> </a:t>
            </a:r>
            <a:r>
              <a:rPr lang="es-ES" dirty="0" err="1"/>
              <a:t>problems</a:t>
            </a:r>
            <a:r>
              <a:rPr lang="es-ES" dirty="0"/>
              <a:t>: Escape + online monitor + </a:t>
            </a:r>
            <a:r>
              <a:rPr lang="es-ES" dirty="0" err="1"/>
              <a:t>MoonlightRecord</a:t>
            </a:r>
            <a:r>
              <a:rPr lang="es-ES" dirty="0"/>
              <a:t> = infinite </a:t>
            </a:r>
            <a:r>
              <a:rPr lang="es-ES" dirty="0" err="1"/>
              <a:t>loop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		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null</a:t>
            </a:r>
            <a:r>
              <a:rPr lang="es-ES" dirty="0"/>
              <a:t> </a:t>
            </a:r>
            <a:r>
              <a:rPr lang="es-ES" dirty="0" err="1"/>
              <a:t>values</a:t>
            </a:r>
            <a:r>
              <a:rPr lang="es-ES" dirty="0"/>
              <a:t> </a:t>
            </a:r>
            <a:r>
              <a:rPr lang="es-ES" dirty="0" err="1"/>
              <a:t>didn’t</a:t>
            </a:r>
            <a:r>
              <a:rPr lang="es-ES" dirty="0"/>
              <a:t> </a:t>
            </a:r>
            <a:r>
              <a:rPr lang="es-ES" dirty="0" err="1"/>
              <a:t>throw</a:t>
            </a:r>
            <a:r>
              <a:rPr lang="es-ES" dirty="0"/>
              <a:t> </a:t>
            </a:r>
            <a:r>
              <a:rPr lang="es-ES" dirty="0" err="1"/>
              <a:t>errors</a:t>
            </a:r>
            <a:r>
              <a:rPr lang="es-ES" dirty="0"/>
              <a:t>, </a:t>
            </a:r>
            <a:r>
              <a:rPr lang="es-ES" dirty="0" err="1"/>
              <a:t>wrong</a:t>
            </a:r>
            <a:r>
              <a:rPr lang="es-ES" dirty="0"/>
              <a:t> error </a:t>
            </a:r>
            <a:r>
              <a:rPr lang="es-ES" dirty="0" err="1"/>
              <a:t>handling</a:t>
            </a:r>
            <a:endParaRPr lang="en-GB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 was having problems with Windows + Zephyr project</a:t>
            </a: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1EB8D48-B1FF-40F3-B6B8-8544E41D8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RUNTIME VERIFICATION FOR SPATIO-TEMPORAL PROPERTIES OVER IOT NETWORKS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23C53A-9B02-4BA0-B118-B600BE833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F88FECD3-091B-4AAC-90C4-262D76818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problems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80847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B69365B-506C-46A3-9FA4-7051D0B0D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Work</a:t>
            </a:r>
            <a:r>
              <a:rPr lang="es-ES" dirty="0"/>
              <a:t> done </a:t>
            </a:r>
            <a:r>
              <a:rPr lang="es-ES" dirty="0" err="1"/>
              <a:t>until</a:t>
            </a:r>
            <a:r>
              <a:rPr lang="es-ES" dirty="0"/>
              <a:t> </a:t>
            </a:r>
            <a:r>
              <a:rPr lang="es-ES" dirty="0" err="1"/>
              <a:t>now</a:t>
            </a:r>
            <a:endParaRPr lang="es-ES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176E5368-5411-4503-9D96-83496B24A6F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458984" y="3043050"/>
            <a:ext cx="5696696" cy="3064506"/>
          </a:xfrm>
        </p:spPr>
        <p:txBody>
          <a:bodyPr/>
          <a:lstStyle/>
          <a:p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17635559-9D06-4205-B1B1-55B34685313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Use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Results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722456-C78C-4064-8760-DA1557DC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BC65B03-6F23-44E6-A644-D099F8862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09636" y="6370357"/>
            <a:ext cx="6818262" cy="365125"/>
          </a:xfrm>
        </p:spPr>
        <p:txBody>
          <a:bodyPr/>
          <a:lstStyle/>
          <a:p>
            <a:r>
              <a:rPr lang="en-US" dirty="0"/>
              <a:t>RUNTIME VERIFICATION FOR SPATIO-TEMPORAL PROPERTIES OVER IOT NETWORKS</a:t>
            </a:r>
          </a:p>
        </p:txBody>
      </p:sp>
    </p:spTree>
    <p:extLst>
      <p:ext uri="{BB962C8B-B14F-4D97-AF65-F5344CB8AC3E}">
        <p14:creationId xmlns:p14="http://schemas.microsoft.com/office/powerpoint/2010/main" val="2224773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B91C279D-EE75-4F02-AC40-D2E8BF45E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3237"/>
            <a:ext cx="10058400" cy="1895763"/>
          </a:xfrm>
        </p:spPr>
        <p:txBody>
          <a:bodyPr/>
          <a:lstStyle/>
          <a:p>
            <a:r>
              <a:rPr lang="es-ES" dirty="0"/>
              <a:t>Office use case</a:t>
            </a:r>
          </a:p>
          <a:p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09EE969-8B3B-4EA8-9205-E83C39783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RUNTIME VERIFICATION FOR SPATIO-TEMPORAL PROPERTIES OVER IOT NETWORKS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CE38811-01DB-4E86-A5C2-EB1DF6907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76ACF51A-B247-497D-BC95-0A360BD33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Use case</a:t>
            </a:r>
          </a:p>
        </p:txBody>
      </p:sp>
    </p:spTree>
    <p:extLst>
      <p:ext uri="{BB962C8B-B14F-4D97-AF65-F5344CB8AC3E}">
        <p14:creationId xmlns:p14="http://schemas.microsoft.com/office/powerpoint/2010/main" val="3363664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A1650299-0D8A-4A29-9341-13459A39B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9885267-C491-4051-BC86-4EA08DD88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RUNTIME VERIFICATION FOR SPATIO-TEMPORAL PROPERTIES OVER IOT NETWORKS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958B9F-3C51-4928-824D-9AC457FFA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79101A7D-AA2F-4852-8ED9-7747ABEF6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Results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62983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A1650299-0D8A-4A29-9341-13459A39B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9885267-C491-4051-BC86-4EA08DD88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RUNTIME VERIFICATION FOR SPATIO-TEMPORAL PROPERTIES OVER IOT NETWORKS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958B9F-3C51-4928-824D-9AC457FFA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79101A7D-AA2F-4852-8ED9-7747ABEF6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Results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764271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CC7C75C-C81A-4A08-90DC-93FC98B27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25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C3A69B3-2F67-462F-974C-A9D98D741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RUNTIME VERIFICATION FOR SPATIO-TEMPORAL PROPERTIES OVER IOT NETWORKS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C484C21-13C0-4363-BC07-AFF64F4089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Thank</a:t>
            </a:r>
            <a:r>
              <a:rPr lang="es-ES" dirty="0"/>
              <a:t> </a:t>
            </a:r>
            <a:r>
              <a:rPr lang="es-ES" dirty="0" err="1"/>
              <a:t>you</a:t>
            </a:r>
            <a:endParaRPr lang="es-ES" dirty="0"/>
          </a:p>
          <a:p>
            <a:r>
              <a:rPr lang="es-ES" dirty="0" err="1"/>
              <a:t>Eskerrik</a:t>
            </a:r>
            <a:r>
              <a:rPr lang="es-ES" dirty="0"/>
              <a:t> </a:t>
            </a:r>
            <a:r>
              <a:rPr lang="es-ES" dirty="0" err="1"/>
              <a:t>asko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99546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016B9A-5D1B-4780-B591-BCED6BAF2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Introduction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74CC1E-0493-4534-B869-1A520D96FD0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458984" y="3043050"/>
            <a:ext cx="5696696" cy="3064506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3EF8823-6CF3-4076-B79A-42A0769190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Description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Objectives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Product</a:t>
            </a:r>
            <a:r>
              <a:rPr lang="es-ES" dirty="0"/>
              <a:t> </a:t>
            </a:r>
            <a:r>
              <a:rPr lang="es-ES" dirty="0" err="1"/>
              <a:t>requirements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5BAA12-31F3-477F-9A56-2BCEF6719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Marcador de pie de página 4">
            <a:extLst>
              <a:ext uri="{FF2B5EF4-FFF2-40B4-BE49-F238E27FC236}">
                <a16:creationId xmlns:a16="http://schemas.microsoft.com/office/drawing/2014/main" id="{5F818A4C-74F0-4C1B-B7FB-736526F6C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09636" y="6370357"/>
            <a:ext cx="6818262" cy="365125"/>
          </a:xfrm>
        </p:spPr>
        <p:txBody>
          <a:bodyPr/>
          <a:lstStyle/>
          <a:p>
            <a:r>
              <a:rPr lang="en-US" dirty="0"/>
              <a:t>RUNTIME VERIFICATION FOR SPATIO-TEMPORAL PROPERTIES OVER IOT NETWORKS</a:t>
            </a:r>
          </a:p>
        </p:txBody>
      </p:sp>
    </p:spTree>
    <p:extLst>
      <p:ext uri="{BB962C8B-B14F-4D97-AF65-F5344CB8AC3E}">
        <p14:creationId xmlns:p14="http://schemas.microsoft.com/office/powerpoint/2010/main" val="2589455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BFB818DA-7FE2-4ADF-BECF-886004FB7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3237"/>
            <a:ext cx="10058400" cy="1895763"/>
          </a:xfrm>
        </p:spPr>
        <p:txBody>
          <a:bodyPr/>
          <a:lstStyle/>
          <a:p>
            <a:pPr marL="265113" indent="-265113"/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CPS (Cyber Physical Systems) is </a:t>
            </a: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one of the systems that can exploit an IoT infrastructure</a:t>
            </a:r>
          </a:p>
          <a:p>
            <a:pPr marL="452438" lvl="1" indent="-252413"/>
            <a:r>
              <a:rPr lang="en-GB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IoT is a field that is growing fast (2030 </a:t>
            </a:r>
            <a:r>
              <a:rPr lang="es-E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→</a:t>
            </a:r>
            <a:r>
              <a:rPr lang="en-GB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25,44 billion worldwide connected devices</a:t>
            </a:r>
            <a:r>
              <a:rPr lang="en-GB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72948" lvl="1" indent="-265113"/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CPS physical systems are monitored and/or controlled by a computational core</a:t>
            </a:r>
          </a:p>
          <a:p>
            <a:pPr marL="655828" lvl="2" indent="-265113"/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Monitoring is an activity related to the wider category of Runtime Verification (RV)</a:t>
            </a:r>
          </a:p>
          <a:p>
            <a:pPr marL="452438" lvl="1" indent="-246063"/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increasing numbers of IoT devices and intelligent systems made CPS influence society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7A24148-47B4-4991-8F13-C12C2E915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RUNTIME VERIFICATION FOR SPATIO-TEMPORAL PROPERTIES OVER IOT NETWORKS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DBD5160-002E-4FBC-84FB-2B0965F3F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591F6F72-356A-4BF1-BE46-CAECD8236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C9D1B7C-53F1-43DE-A7E3-A1245B3F9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019" y="3954629"/>
            <a:ext cx="9161962" cy="15656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9877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AB1D20BB-2FDF-48C5-A971-38167E62D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project focuses precisely on the challenges when doing monitoring on CPS over IoT. </a:t>
            </a:r>
          </a:p>
          <a:p>
            <a:pPr marL="361950" indent="-361950">
              <a:buFont typeface="Wingdings" panose="05000000000000000000" pitchFamily="2" charset="2"/>
              <a:buChar char=""/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eed </a:t>
            </a: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MoonLight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monitor with live data</a:t>
            </a:r>
          </a:p>
          <a:p>
            <a:pPr marL="361950" indent="-361950">
              <a:buFont typeface="Wingdings" panose="05000000000000000000" pitchFamily="2" charset="2"/>
              <a:buChar char=""/>
            </a:pPr>
            <a:r>
              <a:rPr lang="en-GB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mplement a middleware that 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offers different services</a:t>
            </a:r>
            <a:endParaRPr lang="en-GB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1950" indent="-361950">
              <a:buFont typeface="Wingdings" panose="05000000000000000000" pitchFamily="2" charset="2"/>
              <a:buChar char="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Establish the communication between the sensors and the monitor</a:t>
            </a:r>
          </a:p>
          <a:p>
            <a:pPr marL="361950" indent="-361950">
              <a:buFont typeface="Wingdings" panose="05000000000000000000" pitchFamily="2" charset="2"/>
              <a:buChar char=""/>
            </a:pP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Adapt the received data to the monitor</a:t>
            </a:r>
          </a:p>
          <a:p>
            <a:pPr marL="361950" indent="-361950">
              <a:buFont typeface="Wingdings" panose="05000000000000000000" pitchFamily="2" charset="2"/>
              <a:buChar char=""/>
            </a:pPr>
            <a:r>
              <a:rPr lang="en-GB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Show the results to the user</a:t>
            </a:r>
            <a:endParaRPr lang="en-GB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1950" indent="-361950">
              <a:buFont typeface="Wingdings" panose="05000000000000000000" pitchFamily="2" charset="2"/>
              <a:buChar char=""/>
            </a:pPr>
            <a:endParaRPr lang="en-GB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41E61DF-776D-4F78-8D20-6AC566173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RUNTIME VERIFICATION FOR SPATIO-TEMPORAL PROPERTIES OVER IOT NETWORKS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1CA8862-EFAE-4AA8-AD6A-0E0F37962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4EBC0FA-2B1D-46B3-B028-051FE7402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Objectives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84968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7532851-DDB7-47B8-A29F-97440FD025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Software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2C562416-F44D-4904-96EB-DB71E0FE6AE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 lang="es-ES" sz="2400" dirty="0" err="1"/>
              <a:t>Moonlight</a:t>
            </a:r>
            <a:endParaRPr lang="es-ES" sz="2400" dirty="0"/>
          </a:p>
          <a:p>
            <a:pPr lvl="1"/>
            <a:endParaRPr lang="es-ES" sz="2400" dirty="0"/>
          </a:p>
          <a:p>
            <a:pPr lvl="1"/>
            <a:r>
              <a:rPr lang="es-ES" sz="2400" dirty="0" err="1"/>
              <a:t>Zephyr</a:t>
            </a:r>
            <a:r>
              <a:rPr lang="es-ES" sz="2400" dirty="0"/>
              <a:t> and Arduino</a:t>
            </a:r>
          </a:p>
          <a:p>
            <a:pPr lvl="1"/>
            <a:endParaRPr lang="es-ES" sz="2400" dirty="0"/>
          </a:p>
          <a:p>
            <a:pPr lvl="1"/>
            <a:r>
              <a:rPr lang="es-ES" sz="2400" dirty="0" err="1"/>
              <a:t>Thingsboard</a:t>
            </a:r>
            <a:endParaRPr lang="es-ES" sz="2400" dirty="0"/>
          </a:p>
          <a:p>
            <a:pPr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677117A2-7956-4863-AEA0-41164FB1C0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" dirty="0"/>
              <a:t>Hardware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61A4910-662A-4A92-BAA1-8F2D636E8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RUNTIME VERIFICATION FOR SPATIO-TEMPORAL PROPERTIES OVER IOT NETWORKS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9724849-31D2-46A1-8C2E-159529DD3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E2BDFC-3F4E-4031-9907-66A4C6A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</a:t>
            </a:r>
            <a:r>
              <a:rPr lang="es-ES" dirty="0"/>
              <a:t> </a:t>
            </a:r>
            <a:r>
              <a:rPr lang="es-ES" dirty="0" err="1"/>
              <a:t>requirements</a:t>
            </a: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0F11F5D-57E9-4905-8C43-783573317E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290"/>
          <a:stretch/>
        </p:blipFill>
        <p:spPr bwMode="auto">
          <a:xfrm>
            <a:off x="6501380" y="2339501"/>
            <a:ext cx="2261158" cy="2135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96F154E-5A3C-4FA6-B44E-AABBF4708F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68" r="31551"/>
          <a:stretch/>
        </p:blipFill>
        <p:spPr bwMode="auto">
          <a:xfrm>
            <a:off x="8440232" y="2333280"/>
            <a:ext cx="2715448" cy="2135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FC7D844-3A74-4049-83BB-844AE79E9E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90"/>
          <a:stretch/>
        </p:blipFill>
        <p:spPr bwMode="auto">
          <a:xfrm>
            <a:off x="7402779" y="4323309"/>
            <a:ext cx="2261158" cy="21352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9728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668DFD-4F8D-470C-ABB2-EEF6EFCC0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State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art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AB3751-33D9-4DDB-9DF9-866A281AA03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458984" y="3043050"/>
            <a:ext cx="5696696" cy="3064506"/>
          </a:xfrm>
        </p:spPr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3512178-4A29-44E3-B2B0-DA084176540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Cyber</a:t>
            </a:r>
            <a:r>
              <a:rPr lang="es-ES" dirty="0"/>
              <a:t> </a:t>
            </a:r>
            <a:r>
              <a:rPr lang="es-ES" dirty="0" err="1"/>
              <a:t>Physical</a:t>
            </a:r>
            <a:r>
              <a:rPr lang="es-ES" dirty="0"/>
              <a:t> </a:t>
            </a:r>
            <a:r>
              <a:rPr lang="es-ES" dirty="0" err="1"/>
              <a:t>Systems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Monitor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Communication</a:t>
            </a:r>
            <a:endParaRPr lang="es-ES" dirty="0"/>
          </a:p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3DC8691-966A-498B-B50A-F6E97FC3D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Marcador de pie de página 4">
            <a:extLst>
              <a:ext uri="{FF2B5EF4-FFF2-40B4-BE49-F238E27FC236}">
                <a16:creationId xmlns:a16="http://schemas.microsoft.com/office/drawing/2014/main" id="{0F0B1E4C-4426-4A50-90B5-78B0C3A96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09636" y="6370357"/>
            <a:ext cx="6818262" cy="365125"/>
          </a:xfrm>
        </p:spPr>
        <p:txBody>
          <a:bodyPr/>
          <a:lstStyle/>
          <a:p>
            <a:r>
              <a:rPr lang="en-US" dirty="0"/>
              <a:t>RUNTIME VERIFICATION FOR SPATIO-TEMPORAL PROPERTIES OVER IOT NETWORKS</a:t>
            </a:r>
          </a:p>
        </p:txBody>
      </p:sp>
    </p:spTree>
    <p:extLst>
      <p:ext uri="{BB962C8B-B14F-4D97-AF65-F5344CB8AC3E}">
        <p14:creationId xmlns:p14="http://schemas.microsoft.com/office/powerpoint/2010/main" val="8335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8DA81706-7159-4090-81BE-C84A3B9D0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3237"/>
            <a:ext cx="10058400" cy="52831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CPS plays an important role in Industry 4.0. 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F830577-0C9A-405A-94B4-B2788A731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RUNTIME VERIFICATION FOR SPATIO-TEMPORAL PROPERTIES OVER IOT NETWORKS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924A4D5-E01B-4237-A15B-69D20C780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B277AC72-F32A-4536-9245-18758EE55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Cyber</a:t>
            </a:r>
            <a:r>
              <a:rPr lang="es-ES" dirty="0"/>
              <a:t> </a:t>
            </a:r>
            <a:r>
              <a:rPr lang="es-ES" dirty="0" err="1"/>
              <a:t>Physical</a:t>
            </a:r>
            <a:r>
              <a:rPr lang="es-ES" dirty="0"/>
              <a:t> </a:t>
            </a:r>
            <a:r>
              <a:rPr lang="es-ES" dirty="0" err="1"/>
              <a:t>Systems</a:t>
            </a:r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0781CFF-0482-481B-8E8F-4EAC3F2DC66A}"/>
              </a:ext>
            </a:extLst>
          </p:cNvPr>
          <p:cNvSpPr txBox="1"/>
          <p:nvPr/>
        </p:nvSpPr>
        <p:spPr>
          <a:xfrm>
            <a:off x="1596044" y="2061556"/>
            <a:ext cx="8694004" cy="1579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rgbClr val="3F3F3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“Now a Fourth Industrial Revolution is building on the Third, the digital revolution that has been occurring since the middle of the last century. It is characterized by a fusion of technologies that is blurring the lines between the physical, digital, and biological spheres.”</a:t>
            </a: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rgbClr val="3F3F3F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Klaus Schwab (WEF)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Marcador de contenido 1">
            <a:extLst>
              <a:ext uri="{FF2B5EF4-FFF2-40B4-BE49-F238E27FC236}">
                <a16:creationId xmlns:a16="http://schemas.microsoft.com/office/drawing/2014/main" id="{733C549E-A0C5-4DC2-8124-ABE473DFEFD6}"/>
              </a:ext>
            </a:extLst>
          </p:cNvPr>
          <p:cNvSpPr txBox="1">
            <a:spLocks/>
          </p:cNvSpPr>
          <p:nvPr/>
        </p:nvSpPr>
        <p:spPr>
          <a:xfrm>
            <a:off x="1112520" y="3730745"/>
            <a:ext cx="10058400" cy="22189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176213" indent="-176213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Tx/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mechanical systems on their own are not relevant anymore, that is why CPS is widely applied in various fields.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CPS can learn from the physical world and in some cases even interact with the world, turning environments into Smart Environments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8706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736F7A74-E351-4C2D-B456-D4B6D3523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Monitoring is an activity to observe systems behaviour, and enabling the runtime verification (RV) techniques, monitors can track systems while they are operating.</a:t>
            </a:r>
          </a:p>
          <a:p>
            <a:r>
              <a:rPr lang="en-GB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Moonlight</a:t>
            </a:r>
          </a:p>
          <a:p>
            <a:r>
              <a:rPr lang="es-ES" dirty="0"/>
              <a:t>Online monitor</a:t>
            </a:r>
            <a:endParaRPr lang="en-GB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Most specification languages and tools available for CPS supports only the monitoring of temporal properties.</a:t>
            </a:r>
            <a:endParaRPr lang="en-GB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monitors should include a language to specify the requirements needed to monitor the system efficiently. STREL can fulfil temporal information but also spatial needs</a:t>
            </a:r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EE1F9F9-3782-4AD1-A24C-2B1C7B483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RUNTIME VERIFICATION FOR SPATIO-TEMPORAL PROPERTIES OVER IOT NETWORKS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864E1A-84B4-469D-9E44-08ABC755B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8FC0D96A-F6CD-46F5-BE34-3AE0112E9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Monitor</a:t>
            </a:r>
          </a:p>
        </p:txBody>
      </p:sp>
    </p:spTree>
    <p:extLst>
      <p:ext uri="{BB962C8B-B14F-4D97-AF65-F5344CB8AC3E}">
        <p14:creationId xmlns:p14="http://schemas.microsoft.com/office/powerpoint/2010/main" val="121722705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Personalizado 19">
      <a:dk1>
        <a:srgbClr val="000000"/>
      </a:dk1>
      <a:lt1>
        <a:srgbClr val="FFFFFF"/>
      </a:lt1>
      <a:dk2>
        <a:srgbClr val="545759"/>
      </a:dk2>
      <a:lt2>
        <a:srgbClr val="545759"/>
      </a:lt2>
      <a:accent1>
        <a:srgbClr val="3F3F3F"/>
      </a:accent1>
      <a:accent2>
        <a:srgbClr val="363636"/>
      </a:accent2>
      <a:accent3>
        <a:srgbClr val="8B8B8C"/>
      </a:accent3>
      <a:accent4>
        <a:srgbClr val="B0A72E"/>
      </a:accent4>
      <a:accent5>
        <a:srgbClr val="89B13A"/>
      </a:accent5>
      <a:accent6>
        <a:srgbClr val="51B831"/>
      </a:accent6>
      <a:hlink>
        <a:srgbClr val="319474"/>
      </a:hlink>
      <a:folHlink>
        <a:srgbClr val="7F7F7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695</TotalTime>
  <Words>996</Words>
  <Application>Microsoft Office PowerPoint</Application>
  <PresentationFormat>Panorámica</PresentationFormat>
  <Paragraphs>167</Paragraphs>
  <Slides>25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0" baseType="lpstr">
      <vt:lpstr>Arial</vt:lpstr>
      <vt:lpstr>Arial</vt:lpstr>
      <vt:lpstr>Calibri</vt:lpstr>
      <vt:lpstr>Wingdings</vt:lpstr>
      <vt:lpstr>RetrospectVTI</vt:lpstr>
      <vt:lpstr>RUNTIME VERIFICATION FOR SPATIO-TEMPORAL PROPERTIES OVER IOT NETWORKS</vt:lpstr>
      <vt:lpstr>Index</vt:lpstr>
      <vt:lpstr>Introduction</vt:lpstr>
      <vt:lpstr>Description</vt:lpstr>
      <vt:lpstr>Objectives</vt:lpstr>
      <vt:lpstr>Product requirements</vt:lpstr>
      <vt:lpstr>State of the art</vt:lpstr>
      <vt:lpstr>Cyber Physical Systems</vt:lpstr>
      <vt:lpstr>Monitor</vt:lpstr>
      <vt:lpstr>Communication</vt:lpstr>
      <vt:lpstr>Development</vt:lpstr>
      <vt:lpstr>Moonlight</vt:lpstr>
      <vt:lpstr>Moonlight</vt:lpstr>
      <vt:lpstr>Middleware</vt:lpstr>
      <vt:lpstr>SOA</vt:lpstr>
      <vt:lpstr>Physical system</vt:lpstr>
      <vt:lpstr>Problems and solutions</vt:lpstr>
      <vt:lpstr>Sensors time synchronization</vt:lpstr>
      <vt:lpstr>Missing values and imprecise signals</vt:lpstr>
      <vt:lpstr>Other problems</vt:lpstr>
      <vt:lpstr>Work done until now</vt:lpstr>
      <vt:lpstr>Use case</vt:lpstr>
      <vt:lpstr>Results</vt:lpstr>
      <vt:lpstr>Results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RUNTIME VERIFICATION FOR SPATIO-TEMPORAL PROPERTIES OVER IOT NETWORKS</dc:title>
  <dc:creator>Oihana</dc:creator>
  <cp:lastModifiedBy>Oihana</cp:lastModifiedBy>
  <cp:revision>32</cp:revision>
  <dcterms:created xsi:type="dcterms:W3CDTF">2022-04-28T13:21:36Z</dcterms:created>
  <dcterms:modified xsi:type="dcterms:W3CDTF">2022-04-29T16:59:39Z</dcterms:modified>
</cp:coreProperties>
</file>